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1"/>
  </p:sldMasterIdLst>
  <p:notesMasterIdLst>
    <p:notesMasterId r:id="rId30"/>
  </p:notesMasterIdLst>
  <p:handoutMasterIdLst>
    <p:handoutMasterId r:id="rId31"/>
  </p:handoutMasterIdLst>
  <p:sldIdLst>
    <p:sldId id="491" r:id="rId2"/>
    <p:sldId id="878" r:id="rId3"/>
    <p:sldId id="877" r:id="rId4"/>
    <p:sldId id="805" r:id="rId5"/>
    <p:sldId id="846" r:id="rId6"/>
    <p:sldId id="847" r:id="rId7"/>
    <p:sldId id="848" r:id="rId8"/>
    <p:sldId id="849" r:id="rId9"/>
    <p:sldId id="850" r:id="rId10"/>
    <p:sldId id="873" r:id="rId11"/>
    <p:sldId id="853" r:id="rId12"/>
    <p:sldId id="854" r:id="rId13"/>
    <p:sldId id="855" r:id="rId14"/>
    <p:sldId id="856" r:id="rId15"/>
    <p:sldId id="857" r:id="rId16"/>
    <p:sldId id="860" r:id="rId17"/>
    <p:sldId id="863" r:id="rId18"/>
    <p:sldId id="865" r:id="rId19"/>
    <p:sldId id="866" r:id="rId20"/>
    <p:sldId id="868" r:id="rId21"/>
    <p:sldId id="869" r:id="rId22"/>
    <p:sldId id="871" r:id="rId23"/>
    <p:sldId id="872" r:id="rId24"/>
    <p:sldId id="844" r:id="rId25"/>
    <p:sldId id="874" r:id="rId26"/>
    <p:sldId id="875" r:id="rId27"/>
    <p:sldId id="862" r:id="rId28"/>
    <p:sldId id="861" r:id="rId29"/>
  </p:sldIdLst>
  <p:sldSz cx="9144000" cy="6858000" type="screen4x3"/>
  <p:notesSz cx="7099300" cy="10234613"/>
  <p:custDataLst>
    <p:tags r:id="rId32"/>
  </p:custDataLst>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139"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417A"/>
    <a:srgbClr val="5D5E63"/>
    <a:srgbClr val="F7F8FB"/>
    <a:srgbClr val="F1F3F9"/>
    <a:srgbClr val="EEF0F8"/>
    <a:srgbClr val="DD9E30"/>
    <a:srgbClr val="E5B6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22" autoAdjust="0"/>
    <p:restoredTop sz="95970" autoAdjust="0"/>
  </p:normalViewPr>
  <p:slideViewPr>
    <p:cSldViewPr>
      <p:cViewPr varScale="1">
        <p:scale>
          <a:sx n="65" d="100"/>
          <a:sy n="65" d="100"/>
        </p:scale>
        <p:origin x="1182" y="78"/>
      </p:cViewPr>
      <p:guideLst>
        <p:guide orient="horz" pos="2160"/>
        <p:guide pos="2880"/>
        <p:guide orient="horz" pos="11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7" d="100"/>
          <a:sy n="47" d="100"/>
        </p:scale>
        <p:origin x="2922" y="72"/>
      </p:cViewPr>
      <p:guideLst>
        <p:guide orient="horz" pos="3224"/>
        <p:guide pos="2236"/>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3" y="0"/>
            <a:ext cx="3076363" cy="511731"/>
          </a:xfrm>
          <a:prstGeom prst="rect">
            <a:avLst/>
          </a:prstGeom>
        </p:spPr>
        <p:txBody>
          <a:bodyPr vert="horz" lIns="94759" tIns="47380" rIns="94759" bIns="47380" rtlCol="0"/>
          <a:lstStyle>
            <a:lvl1pPr algn="l">
              <a:defRPr sz="1200"/>
            </a:lvl1pPr>
          </a:lstStyle>
          <a:p>
            <a:endParaRPr lang="de-DE"/>
          </a:p>
        </p:txBody>
      </p:sp>
      <p:sp>
        <p:nvSpPr>
          <p:cNvPr id="3" name="Datumsplatzhalter 2"/>
          <p:cNvSpPr>
            <a:spLocks noGrp="1"/>
          </p:cNvSpPr>
          <p:nvPr>
            <p:ph type="dt" sz="quarter" idx="1"/>
          </p:nvPr>
        </p:nvSpPr>
        <p:spPr>
          <a:xfrm>
            <a:off x="4021297" y="0"/>
            <a:ext cx="3076363" cy="511731"/>
          </a:xfrm>
          <a:prstGeom prst="rect">
            <a:avLst/>
          </a:prstGeom>
        </p:spPr>
        <p:txBody>
          <a:bodyPr vert="horz" lIns="94759" tIns="47380" rIns="94759" bIns="47380" rtlCol="0"/>
          <a:lstStyle>
            <a:lvl1pPr algn="r">
              <a:defRPr sz="1200"/>
            </a:lvl1pPr>
          </a:lstStyle>
          <a:p>
            <a:fld id="{E67C5995-766A-DF43-BD1A-A9896E484537}" type="datetimeFigureOut">
              <a:rPr lang="de-DE" smtClean="0"/>
              <a:t>05.05.2021</a:t>
            </a:fld>
            <a:endParaRPr lang="de-DE"/>
          </a:p>
        </p:txBody>
      </p:sp>
      <p:sp>
        <p:nvSpPr>
          <p:cNvPr id="4" name="Fußzeilenplatzhalter 3"/>
          <p:cNvSpPr>
            <a:spLocks noGrp="1"/>
          </p:cNvSpPr>
          <p:nvPr>
            <p:ph type="ftr" sz="quarter" idx="2"/>
          </p:nvPr>
        </p:nvSpPr>
        <p:spPr>
          <a:xfrm>
            <a:off x="3" y="9721106"/>
            <a:ext cx="3076363" cy="511731"/>
          </a:xfrm>
          <a:prstGeom prst="rect">
            <a:avLst/>
          </a:prstGeom>
        </p:spPr>
        <p:txBody>
          <a:bodyPr vert="horz" lIns="94759" tIns="47380" rIns="94759" bIns="47380" rtlCol="0" anchor="b"/>
          <a:lstStyle>
            <a:lvl1pPr algn="l">
              <a:defRPr sz="1200"/>
            </a:lvl1pPr>
          </a:lstStyle>
          <a:p>
            <a:endParaRPr lang="de-DE"/>
          </a:p>
        </p:txBody>
      </p:sp>
      <p:sp>
        <p:nvSpPr>
          <p:cNvPr id="5" name="Foliennummernplatzhalter 4"/>
          <p:cNvSpPr>
            <a:spLocks noGrp="1"/>
          </p:cNvSpPr>
          <p:nvPr>
            <p:ph type="sldNum" sz="quarter" idx="3"/>
          </p:nvPr>
        </p:nvSpPr>
        <p:spPr>
          <a:xfrm>
            <a:off x="4021297" y="9721106"/>
            <a:ext cx="3076363" cy="511731"/>
          </a:xfrm>
          <a:prstGeom prst="rect">
            <a:avLst/>
          </a:prstGeom>
        </p:spPr>
        <p:txBody>
          <a:bodyPr vert="horz" lIns="94759" tIns="47380" rIns="94759" bIns="47380" rtlCol="0" anchor="b"/>
          <a:lstStyle>
            <a:lvl1pPr algn="r">
              <a:defRPr sz="1200"/>
            </a:lvl1pPr>
          </a:lstStyle>
          <a:p>
            <a:fld id="{C9A0D3C0-4AD2-524B-A576-EDD6B4D0D276}" type="slidenum">
              <a:rPr lang="de-DE" smtClean="0"/>
              <a:t>‹Nr.›</a:t>
            </a:fld>
            <a:endParaRPr lang="de-DE"/>
          </a:p>
        </p:txBody>
      </p:sp>
    </p:spTree>
    <p:extLst>
      <p:ext uri="{BB962C8B-B14F-4D97-AF65-F5344CB8AC3E}">
        <p14:creationId xmlns:p14="http://schemas.microsoft.com/office/powerpoint/2010/main" val="31882715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3" y="0"/>
            <a:ext cx="3076363" cy="511731"/>
          </a:xfrm>
          <a:prstGeom prst="rect">
            <a:avLst/>
          </a:prstGeom>
        </p:spPr>
        <p:txBody>
          <a:bodyPr vert="horz" lIns="94759" tIns="47380" rIns="94759" bIns="47380" rtlCol="0"/>
          <a:lstStyle>
            <a:lvl1pPr algn="l">
              <a:defRPr sz="1200"/>
            </a:lvl1pPr>
          </a:lstStyle>
          <a:p>
            <a:endParaRPr lang="de-DE"/>
          </a:p>
        </p:txBody>
      </p:sp>
      <p:sp>
        <p:nvSpPr>
          <p:cNvPr id="3" name="Datumsplatzhalter 2"/>
          <p:cNvSpPr>
            <a:spLocks noGrp="1"/>
          </p:cNvSpPr>
          <p:nvPr>
            <p:ph type="dt" idx="1"/>
          </p:nvPr>
        </p:nvSpPr>
        <p:spPr>
          <a:xfrm>
            <a:off x="4021297" y="0"/>
            <a:ext cx="3076363" cy="511731"/>
          </a:xfrm>
          <a:prstGeom prst="rect">
            <a:avLst/>
          </a:prstGeom>
        </p:spPr>
        <p:txBody>
          <a:bodyPr vert="horz" lIns="94759" tIns="47380" rIns="94759" bIns="47380" rtlCol="0"/>
          <a:lstStyle>
            <a:lvl1pPr algn="r">
              <a:defRPr sz="1200"/>
            </a:lvl1pPr>
          </a:lstStyle>
          <a:p>
            <a:fld id="{1B8C4F7A-70DB-B145-961B-123CCF27CE75}" type="datetimeFigureOut">
              <a:rPr lang="de-DE" smtClean="0"/>
              <a:t>05.05.2021</a:t>
            </a:fld>
            <a:endParaRPr lang="de-DE"/>
          </a:p>
        </p:txBody>
      </p:sp>
      <p:sp>
        <p:nvSpPr>
          <p:cNvPr id="4" name="Folienbildplatzhalter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4759" tIns="47380" rIns="94759" bIns="47380" rtlCol="0" anchor="ctr"/>
          <a:lstStyle/>
          <a:p>
            <a:endParaRPr lang="de-DE"/>
          </a:p>
        </p:txBody>
      </p:sp>
      <p:sp>
        <p:nvSpPr>
          <p:cNvPr id="5" name="Notizenplatzhalter 4"/>
          <p:cNvSpPr>
            <a:spLocks noGrp="1"/>
          </p:cNvSpPr>
          <p:nvPr>
            <p:ph type="body" sz="quarter" idx="3"/>
          </p:nvPr>
        </p:nvSpPr>
        <p:spPr>
          <a:xfrm>
            <a:off x="709930" y="4861443"/>
            <a:ext cx="5679440" cy="4605576"/>
          </a:xfrm>
          <a:prstGeom prst="rect">
            <a:avLst/>
          </a:prstGeom>
        </p:spPr>
        <p:txBody>
          <a:bodyPr vert="horz" lIns="94759" tIns="47380" rIns="94759" bIns="47380" rtlCol="0"/>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3" y="9721106"/>
            <a:ext cx="3076363" cy="511731"/>
          </a:xfrm>
          <a:prstGeom prst="rect">
            <a:avLst/>
          </a:prstGeom>
        </p:spPr>
        <p:txBody>
          <a:bodyPr vert="horz" lIns="94759" tIns="47380" rIns="94759" bIns="47380" rtlCol="0" anchor="b"/>
          <a:lstStyle>
            <a:lvl1pPr algn="l">
              <a:defRPr sz="1200"/>
            </a:lvl1pPr>
          </a:lstStyle>
          <a:p>
            <a:endParaRPr lang="de-DE"/>
          </a:p>
        </p:txBody>
      </p:sp>
      <p:sp>
        <p:nvSpPr>
          <p:cNvPr id="7" name="Foliennummernplatzhalter 6"/>
          <p:cNvSpPr>
            <a:spLocks noGrp="1"/>
          </p:cNvSpPr>
          <p:nvPr>
            <p:ph type="sldNum" sz="quarter" idx="5"/>
          </p:nvPr>
        </p:nvSpPr>
        <p:spPr>
          <a:xfrm>
            <a:off x="4021297" y="9721106"/>
            <a:ext cx="3076363" cy="511731"/>
          </a:xfrm>
          <a:prstGeom prst="rect">
            <a:avLst/>
          </a:prstGeom>
        </p:spPr>
        <p:txBody>
          <a:bodyPr vert="horz" lIns="94759" tIns="47380" rIns="94759" bIns="47380" rtlCol="0" anchor="b"/>
          <a:lstStyle>
            <a:lvl1pPr algn="r">
              <a:defRPr sz="1200"/>
            </a:lvl1pPr>
          </a:lstStyle>
          <a:p>
            <a:fld id="{9D6AB114-4FE0-EE48-A64D-9D1D30DFB11B}" type="slidenum">
              <a:rPr lang="de-DE" smtClean="0"/>
              <a:t>‹Nr.›</a:t>
            </a:fld>
            <a:endParaRPr lang="de-DE"/>
          </a:p>
        </p:txBody>
      </p:sp>
    </p:spTree>
    <p:extLst>
      <p:ext uri="{BB962C8B-B14F-4D97-AF65-F5344CB8AC3E}">
        <p14:creationId xmlns:p14="http://schemas.microsoft.com/office/powerpoint/2010/main" val="37344971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179749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2781776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3395635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1922382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1248960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3918717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1621275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24282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880635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2476177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193555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2136887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339581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169527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239048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5740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176639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1902896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Rot="1" noChangeAspect="1" noChangeArrowheads="1" noTextEdit="1"/>
          </p:cNvSpPr>
          <p:nvPr>
            <p:ph type="sldImg"/>
          </p:nvPr>
        </p:nvSpPr>
        <p:spPr>
          <a:xfrm>
            <a:off x="990600" y="766763"/>
            <a:ext cx="5118100" cy="3838575"/>
          </a:xfrm>
          <a:ln/>
        </p:spPr>
      </p:sp>
      <p:sp>
        <p:nvSpPr>
          <p:cNvPr id="3307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mtClean="0">
                <a:latin typeface="Times" pitchFamily="-84" charset="0"/>
              </a:rPr>
              <a:t>Emphasize how important it is to have an objective function that is observable and measurable. Note that stock prices provide almost instantaneous feedback (some of which is unwelcome) on every decision you make as a firm. </a:t>
            </a:r>
          </a:p>
          <a:p>
            <a:r>
              <a:rPr lang="en-US" altLang="de-DE" smtClean="0">
                <a:latin typeface="Times" pitchFamily="-84" charset="0"/>
              </a:rPr>
              <a:t>Consider the  example of an acquisition  announcement and the market reaction to it. Stock prices of the acquiring firm tend to drop in a significant proportion of acquisitions. Why might markets be more pessimistic than managers about the expected success of an acquisition? Because the track record of firms on acquisitions is not very good.</a:t>
            </a:r>
          </a:p>
        </p:txBody>
      </p:sp>
    </p:spTree>
    <p:extLst>
      <p:ext uri="{BB962C8B-B14F-4D97-AF65-F5344CB8AC3E}">
        <p14:creationId xmlns:p14="http://schemas.microsoft.com/office/powerpoint/2010/main" val="1407432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FS_Vorlage_Willkommen1">
    <p:spTree>
      <p:nvGrpSpPr>
        <p:cNvPr id="1" name=""/>
        <p:cNvGrpSpPr/>
        <p:nvPr/>
      </p:nvGrpSpPr>
      <p:grpSpPr>
        <a:xfrm>
          <a:off x="0" y="0"/>
          <a:ext cx="0" cy="0"/>
          <a:chOff x="0" y="0"/>
          <a:chExt cx="0" cy="0"/>
        </a:xfrm>
      </p:grpSpPr>
      <p:sp>
        <p:nvSpPr>
          <p:cNvPr id="10" name="Rechteck 9"/>
          <p:cNvSpPr/>
          <p:nvPr userDrawn="1"/>
        </p:nvSpPr>
        <p:spPr>
          <a:xfrm>
            <a:off x="2398816" y="1081003"/>
            <a:ext cx="6745184" cy="46432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chemeClr val="bg1"/>
              </a:solidFill>
            </a:endParaRPr>
          </a:p>
        </p:txBody>
      </p:sp>
      <p:sp>
        <p:nvSpPr>
          <p:cNvPr id="11" name="Rechteck 10"/>
          <p:cNvSpPr/>
          <p:nvPr userDrawn="1"/>
        </p:nvSpPr>
        <p:spPr>
          <a:xfrm>
            <a:off x="2451224" y="2034640"/>
            <a:ext cx="3790207" cy="33745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chemeClr val="bg1"/>
              </a:solidFill>
            </a:endParaRPr>
          </a:p>
        </p:txBody>
      </p:sp>
      <p:sp>
        <p:nvSpPr>
          <p:cNvPr id="21" name="Rechteck 20"/>
          <p:cNvSpPr/>
          <p:nvPr userDrawn="1"/>
        </p:nvSpPr>
        <p:spPr>
          <a:xfrm rot="5400000">
            <a:off x="4894369" y="4138161"/>
            <a:ext cx="3168000" cy="9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hteck 18"/>
          <p:cNvSpPr/>
          <p:nvPr userDrawn="1"/>
        </p:nvSpPr>
        <p:spPr>
          <a:xfrm rot="5400000">
            <a:off x="4050544" y="5025617"/>
            <a:ext cx="1488000" cy="949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Rechteck 21"/>
          <p:cNvSpPr/>
          <p:nvPr userDrawn="1"/>
        </p:nvSpPr>
        <p:spPr>
          <a:xfrm rot="5400000">
            <a:off x="969234" y="3371901"/>
            <a:ext cx="1776000" cy="9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hteck 11"/>
          <p:cNvSpPr/>
          <p:nvPr userDrawn="1"/>
        </p:nvSpPr>
        <p:spPr>
          <a:xfrm>
            <a:off x="8217406" y="6309322"/>
            <a:ext cx="765085" cy="40504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sz="1800"/>
          </a:p>
        </p:txBody>
      </p:sp>
      <p:sp>
        <p:nvSpPr>
          <p:cNvPr id="3" name="Bildplatzhalter 2"/>
          <p:cNvSpPr>
            <a:spLocks noGrp="1"/>
          </p:cNvSpPr>
          <p:nvPr>
            <p:ph type="pic" sz="quarter" idx="11"/>
          </p:nvPr>
        </p:nvSpPr>
        <p:spPr>
          <a:xfrm>
            <a:off x="0" y="2349502"/>
            <a:ext cx="9144000" cy="3362325"/>
          </a:xfrm>
        </p:spPr>
        <p:txBody>
          <a:bodyPr/>
          <a:lstStyle/>
          <a:p>
            <a:endParaRPr lang="de-DE" dirty="0"/>
          </a:p>
        </p:txBody>
      </p:sp>
      <p:sp>
        <p:nvSpPr>
          <p:cNvPr id="18" name="Titelplatzhalter 1"/>
          <p:cNvSpPr>
            <a:spLocks noGrp="1"/>
          </p:cNvSpPr>
          <p:nvPr>
            <p:ph type="title" hasCustomPrompt="1"/>
          </p:nvPr>
        </p:nvSpPr>
        <p:spPr>
          <a:xfrm>
            <a:off x="116505" y="1223757"/>
            <a:ext cx="5562600" cy="389689"/>
          </a:xfrm>
          <a:prstGeom prst="rect">
            <a:avLst/>
          </a:prstGeom>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lvl1pPr marL="0" marR="0" indent="0" defTabSz="457200" rtl="0" eaLnBrk="1" fontAlgn="auto" latinLnBrk="0" hangingPunct="1">
              <a:lnSpc>
                <a:spcPct val="100000"/>
              </a:lnSpc>
              <a:spcBef>
                <a:spcPts val="0"/>
              </a:spcBef>
              <a:spcAft>
                <a:spcPts val="0"/>
              </a:spcAft>
              <a:tabLst/>
              <a:defRPr kumimoji="0" lang="de-DE" sz="1600" b="1" i="0" u="none" strike="noStrike" kern="1200" cap="none" spc="0" normalizeH="0" baseline="0" noProof="0">
                <a:ea typeface="Tahoma" panose="020B0604030504040204" pitchFamily="34" charset="0"/>
                <a:cs typeface="Tahoma" panose="020B0604030504040204" pitchFamily="34" charset="0"/>
              </a:defRPr>
            </a:lvl1pPr>
          </a:lstStyle>
          <a:p>
            <a:pPr marL="0" marR="0" lvl="0" indent="0" defTabSz="457200" rtl="0" eaLnBrk="1" fontAlgn="auto" latinLnBrk="0" hangingPunct="1">
              <a:lnSpc>
                <a:spcPct val="100000"/>
              </a:lnSpc>
              <a:spcBef>
                <a:spcPts val="0"/>
              </a:spcBef>
              <a:spcAft>
                <a:spcPts val="0"/>
              </a:spcAft>
              <a:tabLst/>
              <a:defRPr/>
            </a:pPr>
            <a:r>
              <a:rPr kumimoji="0" lang="de-DE" sz="3600" b="1" i="0" u="none" strike="noStrike" kern="1200" cap="none" spc="0" normalizeH="0" baseline="0" noProof="0" dirty="0" smtClean="0">
                <a:ln>
                  <a:noFill/>
                </a:ln>
                <a:solidFill>
                  <a:srgbClr val="31417A"/>
                </a:solidFill>
                <a:effectLst/>
                <a:uLnTx/>
                <a:uFillTx/>
                <a:latin typeface="+mn-lt"/>
                <a:ea typeface="Tahoma" panose="020B0604030504040204" pitchFamily="34" charset="0"/>
                <a:cs typeface="Tahoma" panose="020B0604030504040204" pitchFamily="34" charset="0"/>
              </a:rPr>
              <a:t>Titel der Folie</a:t>
            </a:r>
            <a:endParaRPr kumimoji="0" lang="de-DE" sz="3600" b="1" i="0" u="none" strike="noStrike" kern="1200" cap="none" spc="0" normalizeH="0" baseline="0" noProof="0" dirty="0">
              <a:ln>
                <a:noFill/>
              </a:ln>
              <a:solidFill>
                <a:srgbClr val="31417A"/>
              </a:solidFill>
              <a:effectLst/>
              <a:uLnTx/>
              <a:uFillTx/>
              <a:latin typeface="+mn-lt"/>
              <a:ea typeface="Tahoma" panose="020B0604030504040204" pitchFamily="34" charset="0"/>
              <a:cs typeface="Tahoma" panose="020B0604030504040204" pitchFamily="34" charset="0"/>
            </a:endParaRPr>
          </a:p>
        </p:txBody>
      </p:sp>
      <p:sp>
        <p:nvSpPr>
          <p:cNvPr id="20" name="Textplatzhalter 5"/>
          <p:cNvSpPr>
            <a:spLocks noGrp="1"/>
          </p:cNvSpPr>
          <p:nvPr>
            <p:ph type="body" sz="quarter" idx="10" hasCustomPrompt="1"/>
          </p:nvPr>
        </p:nvSpPr>
        <p:spPr>
          <a:xfrm>
            <a:off x="116506" y="1628800"/>
            <a:ext cx="4005263" cy="457200"/>
          </a:xfrm>
        </p:spPr>
        <p:style>
          <a:lnRef idx="2">
            <a:schemeClr val="accent5"/>
          </a:lnRef>
          <a:fillRef idx="1">
            <a:schemeClr val="lt1"/>
          </a:fillRef>
          <a:effectRef idx="0">
            <a:schemeClr val="accent5"/>
          </a:effectRef>
          <a:fontRef idx="none"/>
        </p:style>
        <p:txBody>
          <a:bodyPr>
            <a:noAutofit/>
          </a:bodyPr>
          <a:lstStyle>
            <a:lvl1pPr marL="0" marR="0" indent="0" algn="l" defTabSz="457200" rtl="0" eaLnBrk="1" fontAlgn="auto" latinLnBrk="0" hangingPunct="1">
              <a:lnSpc>
                <a:spcPct val="100000"/>
              </a:lnSpc>
              <a:spcBef>
                <a:spcPts val="0"/>
              </a:spcBef>
              <a:spcAft>
                <a:spcPts val="0"/>
              </a:spcAft>
              <a:buClrTx/>
              <a:buSzTx/>
              <a:buFontTx/>
              <a:buNone/>
              <a:tabLst/>
              <a:defRPr lang="de-DE" sz="2400" b="1">
                <a:solidFill>
                  <a:srgbClr val="5D5E63"/>
                </a:solidFill>
                <a:ea typeface="Tahoma" panose="020B0604030504040204" pitchFamily="34" charset="0"/>
                <a:cs typeface="Tahoma" panose="020B0604030504040204" pitchFamily="34" charset="0"/>
              </a:defRPr>
            </a:lvl1pPr>
          </a:lstStyle>
          <a:p>
            <a:pPr lvl="0"/>
            <a:r>
              <a:rPr lang="de-DE" dirty="0" smtClean="0"/>
              <a:t>Untertitel</a:t>
            </a:r>
            <a:endParaRPr lang="de-DE" dirty="0"/>
          </a:p>
        </p:txBody>
      </p:sp>
      <p:pic>
        <p:nvPicPr>
          <p:cNvPr id="13" name="Bild 21">
            <a:extLst>
              <a:ext uri="{FF2B5EF4-FFF2-40B4-BE49-F238E27FC236}">
                <a16:creationId xmlns:a16="http://schemas.microsoft.com/office/drawing/2014/main" id="{3FEF759F-D5D7-8848-8CAB-D5E35D696F4F}"/>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a:off x="8810254" y="139478"/>
            <a:ext cx="194269" cy="223200"/>
          </a:xfrm>
          <a:prstGeom prst="rect">
            <a:avLst/>
          </a:prstGeom>
        </p:spPr>
      </p:pic>
    </p:spTree>
    <p:extLst>
      <p:ext uri="{BB962C8B-B14F-4D97-AF65-F5344CB8AC3E}">
        <p14:creationId xmlns:p14="http://schemas.microsoft.com/office/powerpoint/2010/main" val="9007552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S_Vorlage_Agendatitel">
    <p:spTree>
      <p:nvGrpSpPr>
        <p:cNvPr id="1" name=""/>
        <p:cNvGrpSpPr/>
        <p:nvPr/>
      </p:nvGrpSpPr>
      <p:grpSpPr>
        <a:xfrm>
          <a:off x="0" y="0"/>
          <a:ext cx="0" cy="0"/>
          <a:chOff x="0" y="0"/>
          <a:chExt cx="0" cy="0"/>
        </a:xfrm>
      </p:grpSpPr>
      <p:pic>
        <p:nvPicPr>
          <p:cNvPr id="4" name="Picture 7" descr="C:\Users\borsutzki\Desktop\middle.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952" t="936"/>
          <a:stretch/>
        </p:blipFill>
        <p:spPr bwMode="auto">
          <a:xfrm>
            <a:off x="-3682" y="1056321"/>
            <a:ext cx="9144000" cy="581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p:cNvSpPr>
            <a:spLocks noGrp="1"/>
          </p:cNvSpPr>
          <p:nvPr>
            <p:ph type="title" hasCustomPrompt="1"/>
          </p:nvPr>
        </p:nvSpPr>
        <p:spPr>
          <a:xfrm>
            <a:off x="709670" y="3248605"/>
            <a:ext cx="7772400" cy="1021556"/>
          </a:xfrm>
        </p:spPr>
        <p:txBody>
          <a:bodyPr anchor="t"/>
          <a:lstStyle>
            <a:lvl1pPr algn="l">
              <a:defRPr sz="3600" b="1" cap="all" baseline="0">
                <a:solidFill>
                  <a:schemeClr val="bg2"/>
                </a:solidFill>
                <a:latin typeface="+mj-lt"/>
              </a:defRPr>
            </a:lvl1pPr>
          </a:lstStyle>
          <a:p>
            <a:r>
              <a:rPr lang="de-DE" dirty="0" err="1" smtClean="0"/>
              <a:t>aGENDATITEl</a:t>
            </a:r>
            <a:endParaRPr lang="de-DE" dirty="0"/>
          </a:p>
        </p:txBody>
      </p:sp>
      <p:sp>
        <p:nvSpPr>
          <p:cNvPr id="6" name="Inhaltsplatzhalter 8"/>
          <p:cNvSpPr>
            <a:spLocks noGrp="1"/>
          </p:cNvSpPr>
          <p:nvPr>
            <p:ph sz="quarter" idx="10" hasCustomPrompt="1"/>
          </p:nvPr>
        </p:nvSpPr>
        <p:spPr>
          <a:xfrm>
            <a:off x="701571" y="2663915"/>
            <a:ext cx="7785205" cy="58420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e-DE" sz="4000" b="1" i="0" cap="small" baseline="0" smtClean="0">
                <a:solidFill>
                  <a:schemeClr val="tx2"/>
                </a:solidFill>
                <a:latin typeface="+mj-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e-DE" sz="4000" b="1" i="0" cap="small" dirty="0" smtClean="0">
                <a:solidFill>
                  <a:schemeClr val="tx2"/>
                </a:solidFill>
                <a:latin typeface="+mj-lt"/>
              </a:rPr>
              <a:t>TITEL DER FOLIE</a:t>
            </a:r>
          </a:p>
          <a:p>
            <a:pPr lvl="0"/>
            <a:endParaRPr lang="de-DE" dirty="0"/>
          </a:p>
        </p:txBody>
      </p:sp>
      <p:pic>
        <p:nvPicPr>
          <p:cNvPr id="9" name="Bild 21">
            <a:extLst>
              <a:ext uri="{FF2B5EF4-FFF2-40B4-BE49-F238E27FC236}">
                <a16:creationId xmlns:a16="http://schemas.microsoft.com/office/drawing/2014/main" id="{3FEF759F-D5D7-8848-8CAB-D5E35D696F4F}"/>
              </a:ext>
            </a:extLst>
          </p:cNvPr>
          <p:cNvPicPr preferRelativeResize="0">
            <a:picLocks/>
          </p:cNvPicPr>
          <p:nvPr userDrawn="1"/>
        </p:nvPicPr>
        <p:blipFill>
          <a:blip r:embed="rId4" cstate="screen">
            <a:extLst>
              <a:ext uri="{28A0092B-C50C-407E-A947-70E740481C1C}">
                <a14:useLocalDpi xmlns:a14="http://schemas.microsoft.com/office/drawing/2010/main"/>
              </a:ext>
            </a:extLst>
          </a:blip>
          <a:stretch>
            <a:fillRect/>
          </a:stretch>
        </p:blipFill>
        <p:spPr>
          <a:xfrm>
            <a:off x="8810254" y="139478"/>
            <a:ext cx="194269" cy="223200"/>
          </a:xfrm>
          <a:prstGeom prst="rect">
            <a:avLst/>
          </a:prstGeom>
        </p:spPr>
      </p:pic>
      <p:sp>
        <p:nvSpPr>
          <p:cNvPr id="7" name="Textfeld 6"/>
          <p:cNvSpPr txBox="1"/>
          <p:nvPr userDrawn="1"/>
        </p:nvSpPr>
        <p:spPr>
          <a:xfrm>
            <a:off x="3671900" y="6356343"/>
            <a:ext cx="1821268" cy="276999"/>
          </a:xfrm>
          <a:prstGeom prst="rect">
            <a:avLst/>
          </a:prstGeom>
          <a:noFill/>
        </p:spPr>
        <p:txBody>
          <a:bodyPr wrap="none" rtlCol="0">
            <a:spAutoFit/>
          </a:bodyPr>
          <a:lstStyle/>
          <a:p>
            <a:r>
              <a:rPr lang="de-DE" sz="1200" dirty="0" smtClean="0"/>
              <a:t>Prof. Dr. Zacharias Sautner</a:t>
            </a:r>
            <a:endParaRPr lang="de-DE" sz="1200" dirty="0"/>
          </a:p>
        </p:txBody>
      </p:sp>
    </p:spTree>
    <p:extLst>
      <p:ext uri="{BB962C8B-B14F-4D97-AF65-F5344CB8AC3E}">
        <p14:creationId xmlns:p14="http://schemas.microsoft.com/office/powerpoint/2010/main" val="309311467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S_Vorlage_Agendatitel">
    <p:spTree>
      <p:nvGrpSpPr>
        <p:cNvPr id="1" name=""/>
        <p:cNvGrpSpPr/>
        <p:nvPr/>
      </p:nvGrpSpPr>
      <p:grpSpPr>
        <a:xfrm>
          <a:off x="0" y="0"/>
          <a:ext cx="0" cy="0"/>
          <a:chOff x="0" y="0"/>
          <a:chExt cx="0" cy="0"/>
        </a:xfrm>
      </p:grpSpPr>
      <p:pic>
        <p:nvPicPr>
          <p:cNvPr id="5" name="Picture 7" descr="C:\Users\borsutzki\Desktop\middle.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952" t="936"/>
          <a:stretch/>
        </p:blipFill>
        <p:spPr bwMode="auto">
          <a:xfrm>
            <a:off x="-3682" y="1056321"/>
            <a:ext cx="9144000" cy="581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hasCustomPrompt="1"/>
          </p:nvPr>
        </p:nvSpPr>
        <p:spPr>
          <a:xfrm>
            <a:off x="709670" y="3237055"/>
            <a:ext cx="7772400" cy="1362075"/>
          </a:xfrm>
        </p:spPr>
        <p:txBody>
          <a:bodyPr anchor="t"/>
          <a:lstStyle>
            <a:lvl1pPr algn="l">
              <a:defRPr sz="3600" b="1" cap="all" baseline="0">
                <a:solidFill>
                  <a:schemeClr val="bg2"/>
                </a:solidFill>
                <a:latin typeface="+mj-lt"/>
              </a:defRPr>
            </a:lvl1pPr>
          </a:lstStyle>
          <a:p>
            <a:r>
              <a:rPr lang="de-DE" dirty="0" smtClean="0"/>
              <a:t>AGENDATITEL</a:t>
            </a:r>
            <a:endParaRPr lang="de-DE" dirty="0"/>
          </a:p>
        </p:txBody>
      </p:sp>
      <p:sp>
        <p:nvSpPr>
          <p:cNvPr id="4" name="Textfeld 3"/>
          <p:cNvSpPr txBox="1"/>
          <p:nvPr userDrawn="1"/>
        </p:nvSpPr>
        <p:spPr>
          <a:xfrm>
            <a:off x="701571" y="2528900"/>
            <a:ext cx="8025482" cy="707886"/>
          </a:xfrm>
          <a:prstGeom prst="rect">
            <a:avLst/>
          </a:prstGeom>
          <a:noFill/>
        </p:spPr>
        <p:txBody>
          <a:bodyPr wrap="square" rtlCol="0">
            <a:spAutoFit/>
          </a:bodyPr>
          <a:lstStyle/>
          <a:p>
            <a:r>
              <a:rPr lang="de-DE" sz="4000" b="1" i="0" cap="small" dirty="0" smtClean="0">
                <a:solidFill>
                  <a:schemeClr val="tx2"/>
                </a:solidFill>
                <a:latin typeface="+mj-lt"/>
              </a:rPr>
              <a:t>FRANKFURT</a:t>
            </a:r>
            <a:r>
              <a:rPr lang="de-DE" sz="4000" b="1" i="0" cap="small" baseline="0" dirty="0" smtClean="0">
                <a:solidFill>
                  <a:schemeClr val="tx2"/>
                </a:solidFill>
                <a:latin typeface="+mj-lt"/>
              </a:rPr>
              <a:t> SCHOOL</a:t>
            </a:r>
            <a:endParaRPr lang="de-DE" sz="4000" b="1" i="0" cap="small" dirty="0">
              <a:solidFill>
                <a:schemeClr val="tx2"/>
              </a:solidFill>
              <a:latin typeface="+mj-lt"/>
            </a:endParaRPr>
          </a:p>
        </p:txBody>
      </p:sp>
      <p:pic>
        <p:nvPicPr>
          <p:cNvPr id="12" name="Bild 21">
            <a:extLst>
              <a:ext uri="{FF2B5EF4-FFF2-40B4-BE49-F238E27FC236}">
                <a16:creationId xmlns:a16="http://schemas.microsoft.com/office/drawing/2014/main" id="{3FEF759F-D5D7-8848-8CAB-D5E35D696F4F}"/>
              </a:ext>
            </a:extLst>
          </p:cNvPr>
          <p:cNvPicPr preferRelativeResize="0">
            <a:picLocks/>
          </p:cNvPicPr>
          <p:nvPr userDrawn="1"/>
        </p:nvPicPr>
        <p:blipFill>
          <a:blip r:embed="rId4" cstate="screen">
            <a:extLst>
              <a:ext uri="{28A0092B-C50C-407E-A947-70E740481C1C}">
                <a14:useLocalDpi xmlns:a14="http://schemas.microsoft.com/office/drawing/2010/main"/>
              </a:ext>
            </a:extLst>
          </a:blip>
          <a:stretch>
            <a:fillRect/>
          </a:stretch>
        </p:blipFill>
        <p:spPr>
          <a:xfrm>
            <a:off x="8810254" y="139478"/>
            <a:ext cx="194269" cy="223200"/>
          </a:xfrm>
          <a:prstGeom prst="rect">
            <a:avLst/>
          </a:prstGeom>
        </p:spPr>
      </p:pic>
      <p:sp>
        <p:nvSpPr>
          <p:cNvPr id="6" name="Textfeld 5"/>
          <p:cNvSpPr txBox="1"/>
          <p:nvPr userDrawn="1"/>
        </p:nvSpPr>
        <p:spPr>
          <a:xfrm>
            <a:off x="3671900" y="6356343"/>
            <a:ext cx="1821268" cy="276999"/>
          </a:xfrm>
          <a:prstGeom prst="rect">
            <a:avLst/>
          </a:prstGeom>
          <a:noFill/>
        </p:spPr>
        <p:txBody>
          <a:bodyPr wrap="none" rtlCol="0">
            <a:spAutoFit/>
          </a:bodyPr>
          <a:lstStyle/>
          <a:p>
            <a:r>
              <a:rPr lang="de-DE" sz="1200" dirty="0" smtClean="0"/>
              <a:t>Prof. Dr. Zacharias Sautner</a:t>
            </a:r>
            <a:endParaRPr lang="de-DE" sz="1200" dirty="0"/>
          </a:p>
        </p:txBody>
      </p:sp>
    </p:spTree>
    <p:extLst>
      <p:ext uri="{BB962C8B-B14F-4D97-AF65-F5344CB8AC3E}">
        <p14:creationId xmlns:p14="http://schemas.microsoft.com/office/powerpoint/2010/main" val="14393039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S_Vorlage_Folie">
    <p:spTree>
      <p:nvGrpSpPr>
        <p:cNvPr id="1" name=""/>
        <p:cNvGrpSpPr/>
        <p:nvPr/>
      </p:nvGrpSpPr>
      <p:grpSpPr>
        <a:xfrm>
          <a:off x="0" y="0"/>
          <a:ext cx="0" cy="0"/>
          <a:chOff x="0" y="0"/>
          <a:chExt cx="0" cy="0"/>
        </a:xfrm>
      </p:grpSpPr>
      <p:sp>
        <p:nvSpPr>
          <p:cNvPr id="3" name="Inhaltsplatzhalter 2"/>
          <p:cNvSpPr>
            <a:spLocks noGrp="1"/>
          </p:cNvSpPr>
          <p:nvPr>
            <p:ph idx="1"/>
          </p:nvPr>
        </p:nvSpPr>
        <p:spPr>
          <a:xfrm>
            <a:off x="205778" y="1904883"/>
            <a:ext cx="8877300" cy="3884049"/>
          </a:xfrm>
        </p:spPr>
        <p:txBody>
          <a:bodyPr/>
          <a:lstStyle>
            <a:lvl1pPr>
              <a:defRPr sz="1800">
                <a:solidFill>
                  <a:schemeClr val="tx1"/>
                </a:solidFill>
                <a:latin typeface="+mn-lt"/>
              </a:defRPr>
            </a:lvl1pPr>
            <a:lvl2pPr>
              <a:defRPr sz="1800">
                <a:solidFill>
                  <a:schemeClr val="tx1"/>
                </a:solidFill>
                <a:latin typeface="+mn-lt"/>
              </a:defRPr>
            </a:lvl2pPr>
            <a:lvl3pPr>
              <a:defRPr sz="1600">
                <a:solidFill>
                  <a:schemeClr val="tx1"/>
                </a:solidFill>
                <a:latin typeface="+mn-lt"/>
              </a:defRPr>
            </a:lvl3pPr>
            <a:lvl4pPr>
              <a:defRPr sz="1600">
                <a:solidFill>
                  <a:schemeClr val="tx1"/>
                </a:solidFill>
                <a:latin typeface="+mn-lt"/>
              </a:defRPr>
            </a:lvl4pPr>
            <a:lvl5pPr>
              <a:defRPr sz="1400">
                <a:solidFill>
                  <a:schemeClr val="tx1"/>
                </a:solidFill>
                <a:latin typeface="+mn-lt"/>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Titel 1"/>
          <p:cNvSpPr>
            <a:spLocks noGrp="1"/>
          </p:cNvSpPr>
          <p:nvPr>
            <p:ph type="title" hasCustomPrompt="1"/>
          </p:nvPr>
        </p:nvSpPr>
        <p:spPr>
          <a:xfrm>
            <a:off x="139700" y="147641"/>
            <a:ext cx="5562600" cy="788987"/>
          </a:xfrm>
        </p:spPr>
        <p:txBody>
          <a:bodyPr/>
          <a:lstStyle>
            <a:lvl1pPr>
              <a:defRPr b="1" cap="all" baseline="0">
                <a:solidFill>
                  <a:schemeClr val="bg2"/>
                </a:solidFill>
                <a:latin typeface="+mj-lt"/>
              </a:defRPr>
            </a:lvl1pPr>
          </a:lstStyle>
          <a:p>
            <a:r>
              <a:rPr lang="de-DE" dirty="0" smtClean="0"/>
              <a:t>AGENDATITEL</a:t>
            </a:r>
            <a:endParaRPr lang="de-DE" dirty="0"/>
          </a:p>
        </p:txBody>
      </p:sp>
      <p:sp>
        <p:nvSpPr>
          <p:cNvPr id="5" name="Textplatzhalter 2"/>
          <p:cNvSpPr>
            <a:spLocks noGrp="1"/>
          </p:cNvSpPr>
          <p:nvPr>
            <p:ph type="body" idx="10" hasCustomPrompt="1"/>
          </p:nvPr>
        </p:nvSpPr>
        <p:spPr>
          <a:xfrm>
            <a:off x="182577" y="1174734"/>
            <a:ext cx="8866174" cy="639763"/>
          </a:xfrm>
        </p:spPr>
        <p:txBody>
          <a:bodyPr anchor="b">
            <a:normAutofit/>
          </a:bodyPr>
          <a:lstStyle>
            <a:lvl1pPr marL="0" indent="0">
              <a:buNone/>
              <a:defRPr sz="2400" b="1" strike="noStrike" cap="all" baseline="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baseline="0" dirty="0" smtClean="0"/>
              <a:t>Titel DER FOLIE</a:t>
            </a:r>
            <a:endParaRPr lang="de-DE" dirty="0" smtClean="0"/>
          </a:p>
        </p:txBody>
      </p:sp>
      <p:pic>
        <p:nvPicPr>
          <p:cNvPr id="6" name="Bild 21">
            <a:extLst>
              <a:ext uri="{FF2B5EF4-FFF2-40B4-BE49-F238E27FC236}">
                <a16:creationId xmlns:a16="http://schemas.microsoft.com/office/drawing/2014/main" id="{3FEF759F-D5D7-8848-8CAB-D5E35D696F4F}"/>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a:off x="8810254" y="139478"/>
            <a:ext cx="194269" cy="223200"/>
          </a:xfrm>
          <a:prstGeom prst="rect">
            <a:avLst/>
          </a:prstGeom>
        </p:spPr>
      </p:pic>
    </p:spTree>
    <p:extLst>
      <p:ext uri="{BB962C8B-B14F-4D97-AF65-F5344CB8AC3E}">
        <p14:creationId xmlns:p14="http://schemas.microsoft.com/office/powerpoint/2010/main" val="13041606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S_Vorlage_VielenDank">
    <p:spTree>
      <p:nvGrpSpPr>
        <p:cNvPr id="1" name=""/>
        <p:cNvGrpSpPr/>
        <p:nvPr/>
      </p:nvGrpSpPr>
      <p:grpSpPr>
        <a:xfrm>
          <a:off x="0" y="0"/>
          <a:ext cx="0" cy="0"/>
          <a:chOff x="0" y="0"/>
          <a:chExt cx="0" cy="0"/>
        </a:xfrm>
      </p:grpSpPr>
      <p:sp>
        <p:nvSpPr>
          <p:cNvPr id="6" name="Rechteck 5"/>
          <p:cNvSpPr/>
          <p:nvPr userDrawn="1"/>
        </p:nvSpPr>
        <p:spPr>
          <a:xfrm>
            <a:off x="2398816" y="1081003"/>
            <a:ext cx="6745184" cy="46432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chemeClr val="bg1"/>
              </a:solidFill>
            </a:endParaRPr>
          </a:p>
        </p:txBody>
      </p:sp>
      <p:sp>
        <p:nvSpPr>
          <p:cNvPr id="8" name="Rechteck 7"/>
          <p:cNvSpPr/>
          <p:nvPr userDrawn="1"/>
        </p:nvSpPr>
        <p:spPr>
          <a:xfrm>
            <a:off x="2451224" y="2034640"/>
            <a:ext cx="3790207" cy="3554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solidFill>
                <a:schemeClr val="bg1"/>
              </a:solidFill>
            </a:endParaRPr>
          </a:p>
        </p:txBody>
      </p:sp>
      <p:sp>
        <p:nvSpPr>
          <p:cNvPr id="9" name="Rechteck 8"/>
          <p:cNvSpPr/>
          <p:nvPr userDrawn="1"/>
        </p:nvSpPr>
        <p:spPr>
          <a:xfrm>
            <a:off x="8217406" y="6309322"/>
            <a:ext cx="765085" cy="405045"/>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de-DE" sz="1800"/>
          </a:p>
        </p:txBody>
      </p:sp>
      <p:sp>
        <p:nvSpPr>
          <p:cNvPr id="3" name="Bildplatzhalter 2"/>
          <p:cNvSpPr>
            <a:spLocks noGrp="1"/>
          </p:cNvSpPr>
          <p:nvPr>
            <p:ph type="pic" sz="quarter" idx="10"/>
          </p:nvPr>
        </p:nvSpPr>
        <p:spPr>
          <a:xfrm>
            <a:off x="0" y="2528890"/>
            <a:ext cx="9144000" cy="3286125"/>
          </a:xfrm>
        </p:spPr>
        <p:txBody>
          <a:bodyPr/>
          <a:lstStyle/>
          <a:p>
            <a:endParaRPr lang="de-DE"/>
          </a:p>
        </p:txBody>
      </p:sp>
      <p:sp>
        <p:nvSpPr>
          <p:cNvPr id="17" name="Titelplatzhalter 1"/>
          <p:cNvSpPr>
            <a:spLocks noGrp="1"/>
          </p:cNvSpPr>
          <p:nvPr>
            <p:ph type="title" hasCustomPrompt="1"/>
          </p:nvPr>
        </p:nvSpPr>
        <p:spPr>
          <a:xfrm>
            <a:off x="116505" y="1223757"/>
            <a:ext cx="5562600" cy="389689"/>
          </a:xfrm>
          <a:prstGeom prst="rect">
            <a:avLst/>
          </a:prstGeom>
        </p:spPr>
        <p:style>
          <a:lnRef idx="2">
            <a:schemeClr val="accent5"/>
          </a:lnRef>
          <a:fillRef idx="1">
            <a:schemeClr val="lt1"/>
          </a:fillRef>
          <a:effectRef idx="0">
            <a:schemeClr val="accent5"/>
          </a:effectRef>
          <a:fontRef idx="none"/>
        </p:style>
        <p:txBody>
          <a:bodyPr vert="horz" lIns="91440" tIns="45720" rIns="91440" bIns="45720" rtlCol="0" anchor="ctr">
            <a:noAutofit/>
          </a:bodyPr>
          <a:lstStyle>
            <a:lvl1pPr marL="0" marR="0" indent="0" defTabSz="457200" rtl="0" eaLnBrk="1" fontAlgn="auto" latinLnBrk="0" hangingPunct="1">
              <a:lnSpc>
                <a:spcPct val="100000"/>
              </a:lnSpc>
              <a:spcBef>
                <a:spcPts val="0"/>
              </a:spcBef>
              <a:spcAft>
                <a:spcPts val="0"/>
              </a:spcAft>
              <a:tabLst/>
              <a:defRPr kumimoji="0" lang="de-DE" sz="3600" b="1" i="0" u="none" strike="noStrike" kern="1200" cap="none" spc="0" normalizeH="0" baseline="0" noProof="0">
                <a:ea typeface="Tahoma" panose="020B0604030504040204" pitchFamily="34" charset="0"/>
                <a:cs typeface="Tahoma" panose="020B0604030504040204" pitchFamily="34" charset="0"/>
              </a:defRPr>
            </a:lvl1pPr>
          </a:lstStyle>
          <a:p>
            <a:pPr marL="0" marR="0" lvl="0" indent="0" defTabSz="457200" rtl="0" eaLnBrk="1" fontAlgn="auto" latinLnBrk="0" hangingPunct="1">
              <a:lnSpc>
                <a:spcPct val="100000"/>
              </a:lnSpc>
              <a:spcBef>
                <a:spcPts val="0"/>
              </a:spcBef>
              <a:spcAft>
                <a:spcPts val="0"/>
              </a:spcAft>
              <a:tabLst/>
              <a:defRPr/>
            </a:pPr>
            <a:r>
              <a:rPr kumimoji="0" lang="de-DE" sz="2600" b="1" i="0" u="none" strike="noStrike" kern="1200" cap="none" spc="0" normalizeH="0" baseline="0" noProof="0" dirty="0" smtClean="0">
                <a:ln>
                  <a:noFill/>
                </a:ln>
                <a:solidFill>
                  <a:srgbClr val="5D5E63"/>
                </a:solidFill>
                <a:effectLst/>
                <a:uLnTx/>
                <a:uFillTx/>
                <a:latin typeface="+mn-lt"/>
                <a:ea typeface="Tahoma" panose="020B0604030504040204" pitchFamily="34" charset="0"/>
                <a:cs typeface="Tahoma" panose="020B0604030504040204" pitchFamily="34" charset="0"/>
              </a:rPr>
              <a:t>TITEL DER FOLIE</a:t>
            </a:r>
            <a:endParaRPr kumimoji="0" lang="de-DE" sz="3600" b="1" i="0" u="none" strike="noStrike" kern="1200" cap="none" spc="0" normalizeH="0" baseline="0" noProof="0" dirty="0">
              <a:ln>
                <a:noFill/>
              </a:ln>
              <a:solidFill>
                <a:srgbClr val="31417A"/>
              </a:solidFill>
              <a:effectLst/>
              <a:uLnTx/>
              <a:uFillTx/>
              <a:latin typeface="+mn-lt"/>
              <a:ea typeface="Tahoma" panose="020B0604030504040204" pitchFamily="34" charset="0"/>
              <a:cs typeface="Tahoma" panose="020B0604030504040204" pitchFamily="34" charset="0"/>
            </a:endParaRPr>
          </a:p>
        </p:txBody>
      </p:sp>
      <p:sp>
        <p:nvSpPr>
          <p:cNvPr id="18" name="Textplatzhalter 5"/>
          <p:cNvSpPr>
            <a:spLocks noGrp="1"/>
          </p:cNvSpPr>
          <p:nvPr>
            <p:ph type="body" sz="quarter" idx="11" hasCustomPrompt="1"/>
          </p:nvPr>
        </p:nvSpPr>
        <p:spPr>
          <a:xfrm>
            <a:off x="116506" y="1628800"/>
            <a:ext cx="4005263" cy="457200"/>
          </a:xfrm>
        </p:spPr>
        <p:style>
          <a:lnRef idx="2">
            <a:schemeClr val="accent5"/>
          </a:lnRef>
          <a:fillRef idx="1">
            <a:schemeClr val="lt1"/>
          </a:fillRef>
          <a:effectRef idx="0">
            <a:schemeClr val="accent5"/>
          </a:effectRef>
          <a:fontRef idx="none"/>
        </p:style>
        <p:txBody>
          <a:bodyPr/>
          <a:lstStyle>
            <a:lvl1pPr marL="0" marR="0" indent="0" algn="l" defTabSz="457200" rtl="0" eaLnBrk="1" fontAlgn="auto" latinLnBrk="0" hangingPunct="1">
              <a:lnSpc>
                <a:spcPct val="100000"/>
              </a:lnSpc>
              <a:spcBef>
                <a:spcPts val="0"/>
              </a:spcBef>
              <a:spcAft>
                <a:spcPts val="0"/>
              </a:spcAft>
              <a:buClrTx/>
              <a:buSzTx/>
              <a:buFontTx/>
              <a:buNone/>
              <a:tabLst/>
              <a:defRPr lang="de-DE" sz="4400" b="1">
                <a:solidFill>
                  <a:schemeClr val="tx2"/>
                </a:solidFill>
                <a:ea typeface="Tahoma" panose="020B0604030504040204" pitchFamily="34" charset="0"/>
                <a:cs typeface="Tahoma" panose="020B060403050404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smtClean="0">
                <a:ln>
                  <a:noFill/>
                </a:ln>
                <a:solidFill>
                  <a:srgbClr val="31417A"/>
                </a:solidFill>
                <a:effectLst/>
                <a:uLnTx/>
                <a:uFillTx/>
                <a:latin typeface="+mn-lt"/>
                <a:ea typeface="Tahoma" panose="020B0604030504040204" pitchFamily="34" charset="0"/>
                <a:cs typeface="Tahoma" panose="020B0604030504040204" pitchFamily="34" charset="0"/>
              </a:rPr>
              <a:t>UNTERTITEL</a:t>
            </a:r>
          </a:p>
          <a:p>
            <a:pPr lvl="0"/>
            <a:endParaRPr lang="de-DE" dirty="0"/>
          </a:p>
        </p:txBody>
      </p:sp>
      <p:pic>
        <p:nvPicPr>
          <p:cNvPr id="10" name="Bild 21">
            <a:extLst>
              <a:ext uri="{FF2B5EF4-FFF2-40B4-BE49-F238E27FC236}">
                <a16:creationId xmlns:a16="http://schemas.microsoft.com/office/drawing/2014/main" id="{3FEF759F-D5D7-8848-8CAB-D5E35D696F4F}"/>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a:off x="8810254" y="139478"/>
            <a:ext cx="194269" cy="223200"/>
          </a:xfrm>
          <a:prstGeom prst="rect">
            <a:avLst/>
          </a:prstGeom>
        </p:spPr>
      </p:pic>
    </p:spTree>
    <p:extLst>
      <p:ext uri="{BB962C8B-B14F-4D97-AF65-F5344CB8AC3E}">
        <p14:creationId xmlns:p14="http://schemas.microsoft.com/office/powerpoint/2010/main" val="11929811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4061385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948" name="think-cell Folie" r:id="rId4" imgW="421" imgH="423" progId="TCLayout.ActiveDocument.1">
                  <p:embed/>
                </p:oleObj>
              </mc:Choice>
              <mc:Fallback>
                <p:oleObj name="think-cell Folie" r:id="rId4" imgW="421" imgH="42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lvl1pPr>
              <a:defRPr>
                <a:solidFill>
                  <a:schemeClr val="bg1"/>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051648931"/>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platzhalter 3"/>
          <p:cNvSpPr>
            <a:spLocks noGrp="1"/>
          </p:cNvSpPr>
          <p:nvPr>
            <p:ph type="body" sz="half" idx="14" hasCustomPrompt="1"/>
          </p:nvPr>
        </p:nvSpPr>
        <p:spPr>
          <a:xfrm>
            <a:off x="385576" y="219980"/>
            <a:ext cx="4131000" cy="285289"/>
          </a:xfrm>
          <a:prstGeom prst="rect">
            <a:avLst/>
          </a:prstGeom>
        </p:spPr>
        <p:txBody>
          <a:bodyPr>
            <a:noAutofit/>
          </a:bodyPr>
          <a:lstStyle>
            <a:lvl1pPr marL="0" indent="0">
              <a:lnSpc>
                <a:spcPts val="1350"/>
              </a:lnSpc>
              <a:buNone/>
              <a:defRPr sz="900" b="1" cap="all" baseline="0">
                <a:solidFill>
                  <a:schemeClr val="bg1">
                    <a:lumMod val="65000"/>
                  </a:schemeClr>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Category</a:t>
            </a:r>
          </a:p>
        </p:txBody>
      </p:sp>
      <p:sp>
        <p:nvSpPr>
          <p:cNvPr id="9" name="Titel 1"/>
          <p:cNvSpPr>
            <a:spLocks noGrp="1"/>
          </p:cNvSpPr>
          <p:nvPr>
            <p:ph type="title" hasCustomPrompt="1"/>
          </p:nvPr>
        </p:nvSpPr>
        <p:spPr>
          <a:xfrm>
            <a:off x="385579" y="783331"/>
            <a:ext cx="8431331" cy="460748"/>
          </a:xfrm>
          <a:prstGeom prst="rect">
            <a:avLst/>
          </a:prstGeom>
        </p:spPr>
        <p:txBody>
          <a:bodyPr tIns="0" anchor="t" anchorCtr="0">
            <a:noAutofit/>
          </a:bodyPr>
          <a:lstStyle>
            <a:lvl1pPr>
              <a:lnSpc>
                <a:spcPts val="2400"/>
              </a:lnSpc>
              <a:defRPr sz="2200" b="1" cap="all" baseline="0">
                <a:solidFill>
                  <a:schemeClr val="tx1"/>
                </a:solidFill>
                <a:latin typeface="+mn-lt"/>
              </a:defRPr>
            </a:lvl1pPr>
          </a:lstStyle>
          <a:p>
            <a:r>
              <a:rPr lang="en-GB" noProof="0" dirty="0"/>
              <a:t>Headline</a:t>
            </a:r>
          </a:p>
        </p:txBody>
      </p:sp>
      <p:sp>
        <p:nvSpPr>
          <p:cNvPr id="10" name="Textplatzhalter 3"/>
          <p:cNvSpPr>
            <a:spLocks noGrp="1"/>
          </p:cNvSpPr>
          <p:nvPr>
            <p:ph type="body" sz="half" idx="2" hasCustomPrompt="1"/>
          </p:nvPr>
        </p:nvSpPr>
        <p:spPr>
          <a:xfrm>
            <a:off x="385577" y="1906210"/>
            <a:ext cx="8431331" cy="4157332"/>
          </a:xfrm>
          <a:prstGeom prst="rect">
            <a:avLst/>
          </a:prstGeom>
        </p:spPr>
        <p:txBody>
          <a:bodyPr>
            <a:noAutofit/>
          </a:bodyPr>
          <a:lstStyle>
            <a:lvl1pPr marL="0" indent="0">
              <a:lnSpc>
                <a:spcPts val="1800"/>
              </a:lnSpc>
              <a:buFont typeface="Wingdings" charset="2"/>
              <a:buNone/>
              <a:defRPr sz="1800" baseline="0">
                <a:solidFill>
                  <a:schemeClr val="tx1"/>
                </a:solidFill>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noProof="0" dirty="0"/>
              <a:t>Insert text</a:t>
            </a:r>
          </a:p>
          <a:p>
            <a:pPr lvl="0"/>
            <a:endParaRPr lang="en-GB" noProof="0" dirty="0"/>
          </a:p>
        </p:txBody>
      </p:sp>
      <p:sp>
        <p:nvSpPr>
          <p:cNvPr id="12" name="Slide Number Placeholder 6">
            <a:extLst>
              <a:ext uri="{FF2B5EF4-FFF2-40B4-BE49-F238E27FC236}">
                <a16:creationId xmlns:a16="http://schemas.microsoft.com/office/drawing/2014/main" id="{3A60DC5E-423E-5443-8DB4-570BDB625A62}"/>
              </a:ext>
            </a:extLst>
          </p:cNvPr>
          <p:cNvSpPr>
            <a:spLocks noGrp="1"/>
          </p:cNvSpPr>
          <p:nvPr>
            <p:ph type="sldNum" sz="quarter" idx="4"/>
          </p:nvPr>
        </p:nvSpPr>
        <p:spPr>
          <a:xfrm>
            <a:off x="78921" y="6453115"/>
            <a:ext cx="2057400" cy="366183"/>
          </a:xfrm>
          <a:prstGeom prst="rect">
            <a:avLst/>
          </a:prstGeom>
        </p:spPr>
        <p:txBody>
          <a:bodyPr vert="horz" lIns="91440" tIns="45720" rIns="91440" bIns="45720" rtlCol="0" anchor="ctr"/>
          <a:lstStyle>
            <a:lvl1pPr algn="l">
              <a:defRPr sz="1000">
                <a:solidFill>
                  <a:schemeClr val="tx1">
                    <a:tint val="75000"/>
                  </a:schemeClr>
                </a:solidFill>
              </a:defRPr>
            </a:lvl1pPr>
          </a:lstStyle>
          <a:p>
            <a:fld id="{365118A3-1793-2149-900A-53CEDCCBA901}" type="slidenum">
              <a:rPr lang="en-GB" smtClean="0"/>
              <a:pPr/>
              <a:t>‹Nr.›</a:t>
            </a:fld>
            <a:endParaRPr lang="en-GB" dirty="0"/>
          </a:p>
        </p:txBody>
      </p:sp>
      <p:pic>
        <p:nvPicPr>
          <p:cNvPr id="8" name="Bild 21">
            <a:extLst>
              <a:ext uri="{FF2B5EF4-FFF2-40B4-BE49-F238E27FC236}">
                <a16:creationId xmlns:a16="http://schemas.microsoft.com/office/drawing/2014/main" id="{3FEF759F-D5D7-8848-8CAB-D5E35D696F4F}"/>
              </a:ext>
            </a:extLst>
          </p:cNvPr>
          <p:cNvPicPr preferRelativeResize="0">
            <a:picLocks/>
          </p:cNvPicPr>
          <p:nvPr userDrawn="1"/>
        </p:nvPicPr>
        <p:blipFill>
          <a:blip r:embed="rId2" cstate="screen">
            <a:extLst>
              <a:ext uri="{28A0092B-C50C-407E-A947-70E740481C1C}">
                <a14:useLocalDpi xmlns:a14="http://schemas.microsoft.com/office/drawing/2010/main"/>
              </a:ext>
            </a:extLst>
          </a:blip>
          <a:stretch>
            <a:fillRect/>
          </a:stretch>
        </p:blipFill>
        <p:spPr>
          <a:xfrm>
            <a:off x="8810254" y="139478"/>
            <a:ext cx="194269" cy="223200"/>
          </a:xfrm>
          <a:prstGeom prst="rect">
            <a:avLst/>
          </a:prstGeom>
        </p:spPr>
      </p:pic>
      <p:cxnSp>
        <p:nvCxnSpPr>
          <p:cNvPr id="14" name="Gerade Verbindung 9"/>
          <p:cNvCxnSpPr/>
          <p:nvPr userDrawn="1"/>
        </p:nvCxnSpPr>
        <p:spPr>
          <a:xfrm>
            <a:off x="385577" y="369876"/>
            <a:ext cx="2864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0361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_Header">
    <p:spTree>
      <p:nvGrpSpPr>
        <p:cNvPr id="1" name=""/>
        <p:cNvGrpSpPr/>
        <p:nvPr/>
      </p:nvGrpSpPr>
      <p:grpSpPr>
        <a:xfrm>
          <a:off x="0" y="0"/>
          <a:ext cx="0" cy="0"/>
          <a:chOff x="0" y="0"/>
          <a:chExt cx="0" cy="0"/>
        </a:xfrm>
      </p:grpSpPr>
      <p:sp>
        <p:nvSpPr>
          <p:cNvPr id="10" name="Rechteck 9"/>
          <p:cNvSpPr/>
          <p:nvPr userDrawn="1"/>
        </p:nvSpPr>
        <p:spPr>
          <a:xfrm>
            <a:off x="0" y="0"/>
            <a:ext cx="9144000" cy="6858000"/>
          </a:xfrm>
          <a:prstGeom prst="rect">
            <a:avLst/>
          </a:prstGeom>
          <a:solidFill>
            <a:srgbClr val="173F74">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GB" sz="1400" noProof="0" dirty="0"/>
          </a:p>
        </p:txBody>
      </p:sp>
      <p:cxnSp>
        <p:nvCxnSpPr>
          <p:cNvPr id="12" name="Gerade Verbindung 4"/>
          <p:cNvCxnSpPr/>
          <p:nvPr userDrawn="1"/>
        </p:nvCxnSpPr>
        <p:spPr>
          <a:xfrm>
            <a:off x="502906" y="4250357"/>
            <a:ext cx="57294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el 1"/>
          <p:cNvSpPr>
            <a:spLocks noGrp="1"/>
          </p:cNvSpPr>
          <p:nvPr>
            <p:ph type="title" hasCustomPrompt="1"/>
          </p:nvPr>
        </p:nvSpPr>
        <p:spPr>
          <a:xfrm>
            <a:off x="385577" y="4508697"/>
            <a:ext cx="8163639" cy="1848255"/>
          </a:xfrm>
        </p:spPr>
        <p:txBody>
          <a:bodyPr anchor="t" anchorCtr="0">
            <a:noAutofit/>
          </a:bodyPr>
          <a:lstStyle>
            <a:lvl1pPr>
              <a:lnSpc>
                <a:spcPts val="4875"/>
              </a:lnSpc>
              <a:defRPr sz="5250" b="1" cap="all" baseline="0">
                <a:solidFill>
                  <a:schemeClr val="bg1"/>
                </a:solidFill>
                <a:latin typeface="+mn-lt"/>
              </a:defRPr>
            </a:lvl1pPr>
          </a:lstStyle>
          <a:p>
            <a:r>
              <a:rPr lang="en-GB" noProof="0" dirty="0"/>
              <a:t>Headline</a:t>
            </a:r>
            <a:br>
              <a:rPr lang="en-GB" noProof="0" dirty="0"/>
            </a:br>
            <a:r>
              <a:rPr lang="en-GB" noProof="0" dirty="0"/>
              <a:t>max. 2 lines</a:t>
            </a:r>
          </a:p>
        </p:txBody>
      </p:sp>
      <p:sp>
        <p:nvSpPr>
          <p:cNvPr id="6" name="Textplatzhalter 6">
            <a:extLst>
              <a:ext uri="{FF2B5EF4-FFF2-40B4-BE49-F238E27FC236}">
                <a16:creationId xmlns:a16="http://schemas.microsoft.com/office/drawing/2014/main" id="{729CA0FD-5360-EF4D-886E-8C0BE2153194}"/>
              </a:ext>
            </a:extLst>
          </p:cNvPr>
          <p:cNvSpPr>
            <a:spLocks noGrp="1"/>
          </p:cNvSpPr>
          <p:nvPr>
            <p:ph type="body" sz="quarter" idx="17" hasCustomPrompt="1"/>
          </p:nvPr>
        </p:nvSpPr>
        <p:spPr>
          <a:xfrm>
            <a:off x="8822164" y="6506707"/>
            <a:ext cx="193289" cy="223201"/>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defRPr sz="100">
                <a:solidFill>
                  <a:schemeClr val="bg1"/>
                </a:solidFill>
              </a:defRPr>
            </a:lvl1pPr>
            <a:lvl2pPr>
              <a:defRPr sz="100"/>
            </a:lvl2pPr>
            <a:lvl3pPr>
              <a:defRPr sz="100"/>
            </a:lvl3pPr>
            <a:lvl4pPr>
              <a:defRPr sz="100"/>
            </a:lvl4pPr>
            <a:lvl5pPr>
              <a:defRPr sz="100"/>
            </a:lvl5pPr>
          </a:lstStyle>
          <a:p>
            <a:pPr lvl="0"/>
            <a:r>
              <a:rPr lang="de-DE" dirty="0"/>
              <a:t>a</a:t>
            </a:r>
          </a:p>
        </p:txBody>
      </p:sp>
    </p:spTree>
    <p:extLst>
      <p:ext uri="{BB962C8B-B14F-4D97-AF65-F5344CB8AC3E}">
        <p14:creationId xmlns:p14="http://schemas.microsoft.com/office/powerpoint/2010/main" val="3346490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18000">
              <a:schemeClr val="accent1">
                <a:lumMod val="97000"/>
                <a:lumOff val="3000"/>
              </a:schemeClr>
            </a:gs>
            <a:gs pos="100000">
              <a:schemeClr val="accent1">
                <a:lumMod val="75000"/>
              </a:schemeClr>
            </a:gs>
          </a:gsLst>
          <a:lin ang="16200000" scaled="1"/>
          <a:tileRect/>
        </a:gra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1"/>
            </p:custDataLst>
            <p:extLst>
              <p:ext uri="{D42A27DB-BD31-4B8C-83A1-F6EECF244321}">
                <p14:modId xmlns:p14="http://schemas.microsoft.com/office/powerpoint/2010/main" val="36058851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250" name="think-cell Folie" r:id="rId12" imgW="421" imgH="423" progId="TCLayout.ActiveDocument.1">
                  <p:embed/>
                </p:oleObj>
              </mc:Choice>
              <mc:Fallback>
                <p:oleObj name="think-cell Folie" r:id="rId12" imgW="421" imgH="423"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elplatzhalter 1"/>
          <p:cNvSpPr>
            <a:spLocks noGrp="1"/>
          </p:cNvSpPr>
          <p:nvPr>
            <p:ph type="title"/>
          </p:nvPr>
        </p:nvSpPr>
        <p:spPr>
          <a:xfrm>
            <a:off x="139700" y="147641"/>
            <a:ext cx="5562600" cy="776883"/>
          </a:xfrm>
          <a:prstGeom prst="rect">
            <a:avLst/>
          </a:prstGeom>
        </p:spPr>
        <p:txBody>
          <a:bodyPr vert="horz" lIns="91440" tIns="45720" rIns="91440" bIns="45720" rtlCol="0" anchor="ctr">
            <a:noAutofit/>
          </a:bodyPr>
          <a:lstStyle/>
          <a:p>
            <a:r>
              <a:rPr lang="de-DE" dirty="0" smtClean="0"/>
              <a:t>Titel der Folie</a:t>
            </a:r>
            <a:endParaRPr lang="de-DE" dirty="0"/>
          </a:p>
        </p:txBody>
      </p:sp>
      <p:sp>
        <p:nvSpPr>
          <p:cNvPr id="3" name="Textplatzhalter 2"/>
          <p:cNvSpPr>
            <a:spLocks noGrp="1"/>
          </p:cNvSpPr>
          <p:nvPr>
            <p:ph type="body" idx="1"/>
          </p:nvPr>
        </p:nvSpPr>
        <p:spPr>
          <a:xfrm>
            <a:off x="171450" y="1314450"/>
            <a:ext cx="8877300" cy="4525963"/>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8" name="Textfeld 7"/>
          <p:cNvSpPr txBox="1"/>
          <p:nvPr userDrawn="1"/>
        </p:nvSpPr>
        <p:spPr>
          <a:xfrm>
            <a:off x="8420239" y="6442991"/>
            <a:ext cx="720080" cy="215444"/>
          </a:xfrm>
          <a:prstGeom prst="rect">
            <a:avLst/>
          </a:prstGeom>
          <a:noFill/>
        </p:spPr>
        <p:txBody>
          <a:bodyPr wrap="square" rtlCol="0">
            <a:spAutoFit/>
          </a:bodyPr>
          <a:lstStyle/>
          <a:p>
            <a:fld id="{85987FFE-10CB-4E8D-AFC6-4FAB24130280}" type="slidenum">
              <a:rPr lang="de-DE" sz="800" b="1" kern="1200" smtClean="0">
                <a:solidFill>
                  <a:schemeClr val="bg1"/>
                </a:solidFill>
                <a:latin typeface="Arial" pitchFamily="34" charset="0"/>
                <a:ea typeface="+mn-ea"/>
                <a:cs typeface="+mn-cs"/>
              </a:rPr>
              <a:t>‹Nr.›</a:t>
            </a:fld>
            <a:endParaRPr lang="de-DE" sz="800" b="1" kern="1200" dirty="0">
              <a:solidFill>
                <a:schemeClr val="bg1"/>
              </a:solidFill>
              <a:latin typeface="Arial" pitchFamily="34" charset="0"/>
              <a:ea typeface="+mn-ea"/>
              <a:cs typeface="+mn-cs"/>
            </a:endParaRPr>
          </a:p>
        </p:txBody>
      </p:sp>
      <p:cxnSp>
        <p:nvCxnSpPr>
          <p:cNvPr id="13" name="Gerade Verbindung 9"/>
          <p:cNvCxnSpPr/>
          <p:nvPr userDrawn="1"/>
        </p:nvCxnSpPr>
        <p:spPr>
          <a:xfrm>
            <a:off x="235045" y="369876"/>
            <a:ext cx="2864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userDrawn="1"/>
        </p:nvSpPr>
        <p:spPr>
          <a:xfrm>
            <a:off x="3748262" y="6356343"/>
            <a:ext cx="1663212" cy="338554"/>
          </a:xfrm>
          <a:prstGeom prst="rect">
            <a:avLst/>
          </a:prstGeom>
          <a:noFill/>
        </p:spPr>
        <p:txBody>
          <a:bodyPr wrap="none" rtlCol="0">
            <a:spAutoFit/>
          </a:bodyPr>
          <a:lstStyle/>
          <a:p>
            <a:r>
              <a:rPr lang="de-DE" sz="1600" dirty="0" smtClean="0">
                <a:solidFill>
                  <a:schemeClr val="bg1"/>
                </a:solidFill>
              </a:rPr>
              <a:t>Zacharias Sautner</a:t>
            </a:r>
            <a:endParaRPr lang="de-DE" sz="1600" dirty="0">
              <a:solidFill>
                <a:schemeClr val="bg1"/>
              </a:solidFill>
            </a:endParaRPr>
          </a:p>
        </p:txBody>
      </p:sp>
      <p:pic>
        <p:nvPicPr>
          <p:cNvPr id="9" name="Bild 9">
            <a:extLst>
              <a:ext uri="{FF2B5EF4-FFF2-40B4-BE49-F238E27FC236}">
                <a16:creationId xmlns:a16="http://schemas.microsoft.com/office/drawing/2014/main" id="{0FA4D41A-2F29-D940-9120-03FD5892B4D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677345" y="53625"/>
            <a:ext cx="1328400" cy="838800"/>
          </a:xfrm>
          <a:prstGeom prst="rect">
            <a:avLst/>
          </a:prstGeom>
        </p:spPr>
      </p:pic>
    </p:spTree>
    <p:extLst>
      <p:ext uri="{BB962C8B-B14F-4D97-AF65-F5344CB8AC3E}">
        <p14:creationId xmlns:p14="http://schemas.microsoft.com/office/powerpoint/2010/main" val="1442893314"/>
      </p:ext>
    </p:extLst>
  </p:cSld>
  <p:clrMap bg1="lt1" tx1="dk1" bg2="lt2" tx2="dk2" accent1="accent1" accent2="accent2" accent3="accent3" accent4="accent4" accent5="accent5" accent6="accent6" hlink="hlink" folHlink="folHlink"/>
  <p:sldLayoutIdLst>
    <p:sldLayoutId id="2147483696" r:id="rId1"/>
    <p:sldLayoutId id="2147483698" r:id="rId2"/>
    <p:sldLayoutId id="2147483676" r:id="rId3"/>
    <p:sldLayoutId id="2147483669" r:id="rId4"/>
    <p:sldLayoutId id="2147483697" r:id="rId5"/>
    <p:sldLayoutId id="2147483700" r:id="rId6"/>
    <p:sldLayoutId id="2147483704" r:id="rId7"/>
    <p:sldLayoutId id="2147483705" r:id="rId8"/>
  </p:sldLayoutIdLst>
  <p:timing>
    <p:tnLst>
      <p:par>
        <p:cTn id="1" dur="indefinite" restart="never" nodeType="tmRoot"/>
      </p:par>
    </p:tnLst>
  </p:timing>
  <p:hf hdr="0" ftr="0" dt="0"/>
  <p:txStyles>
    <p:titleStyle>
      <a:lvl1pPr algn="l" defTabSz="457200" rtl="0" eaLnBrk="1" latinLnBrk="0" hangingPunct="1">
        <a:spcBef>
          <a:spcPct val="0"/>
        </a:spcBef>
        <a:buNone/>
        <a:defRPr sz="2400" b="1" kern="1200" cap="all" baseline="0">
          <a:solidFill>
            <a:schemeClr val="bg2"/>
          </a:solidFill>
          <a:latin typeface="+mj-lt"/>
          <a:ea typeface="Tahoma" panose="020B0604030504040204" pitchFamily="34" charset="0"/>
          <a:cs typeface="Tahoma" panose="020B0604030504040204" pitchFamily="34" charset="0"/>
        </a:defRPr>
      </a:lvl1pPr>
    </p:titleStyle>
    <p:bodyStyle>
      <a:lvl1pPr marL="342900" indent="-342900" algn="l" defTabSz="457200" rtl="0" eaLnBrk="1" latinLnBrk="0" hangingPunct="1">
        <a:spcBef>
          <a:spcPct val="20000"/>
        </a:spcBef>
        <a:buFont typeface="Arial"/>
        <a:buChar char="•"/>
        <a:defRPr sz="1800" kern="1200">
          <a:solidFill>
            <a:schemeClr val="bg2"/>
          </a:solidFill>
          <a:latin typeface="+mn-lt"/>
          <a:ea typeface="Tahoma" panose="020B0604030504040204" pitchFamily="34" charset="0"/>
          <a:cs typeface="Tahoma" panose="020B0604030504040204" pitchFamily="34" charset="0"/>
        </a:defRPr>
      </a:lvl1pPr>
      <a:lvl2pPr marL="742950" indent="-285750" algn="l" defTabSz="457200" rtl="0" eaLnBrk="1" latinLnBrk="0" hangingPunct="1">
        <a:spcBef>
          <a:spcPct val="20000"/>
        </a:spcBef>
        <a:buFont typeface="Arial"/>
        <a:buChar char="–"/>
        <a:defRPr sz="1800" kern="1200">
          <a:solidFill>
            <a:schemeClr val="bg2"/>
          </a:solidFill>
          <a:latin typeface="+mn-lt"/>
          <a:ea typeface="Tahoma" panose="020B0604030504040204" pitchFamily="34" charset="0"/>
          <a:cs typeface="Tahoma" panose="020B0604030504040204" pitchFamily="34" charset="0"/>
        </a:defRPr>
      </a:lvl2pPr>
      <a:lvl3pPr marL="1143000" indent="-228600" algn="l" defTabSz="457200" rtl="0" eaLnBrk="1" latinLnBrk="0" hangingPunct="1">
        <a:spcBef>
          <a:spcPct val="20000"/>
        </a:spcBef>
        <a:buFont typeface="Arial"/>
        <a:buChar char="•"/>
        <a:defRPr sz="1600" kern="1200">
          <a:solidFill>
            <a:schemeClr val="bg2"/>
          </a:solidFill>
          <a:latin typeface="+mn-lt"/>
          <a:ea typeface="Tahoma" panose="020B0604030504040204" pitchFamily="34" charset="0"/>
          <a:cs typeface="Tahoma" panose="020B0604030504040204" pitchFamily="34" charset="0"/>
        </a:defRPr>
      </a:lvl3pPr>
      <a:lvl4pPr marL="1600200" indent="-228600" algn="l" defTabSz="457200" rtl="0" eaLnBrk="1" latinLnBrk="0" hangingPunct="1">
        <a:spcBef>
          <a:spcPct val="20000"/>
        </a:spcBef>
        <a:buFont typeface="Arial"/>
        <a:buChar char="–"/>
        <a:defRPr sz="1600" kern="1200">
          <a:solidFill>
            <a:schemeClr val="bg2"/>
          </a:solidFill>
          <a:latin typeface="+mn-lt"/>
          <a:ea typeface="Tahoma" panose="020B0604030504040204" pitchFamily="34" charset="0"/>
          <a:cs typeface="Tahoma" panose="020B0604030504040204" pitchFamily="34" charset="0"/>
        </a:defRPr>
      </a:lvl4pPr>
      <a:lvl5pPr marL="2057400" indent="-228600" algn="l" defTabSz="457200" rtl="0" eaLnBrk="1" latinLnBrk="0" hangingPunct="1">
        <a:spcBef>
          <a:spcPct val="20000"/>
        </a:spcBef>
        <a:buFont typeface="Arial"/>
        <a:buChar char="»"/>
        <a:defRPr sz="1400" kern="1200">
          <a:solidFill>
            <a:schemeClr val="bg2"/>
          </a:solidFill>
          <a:latin typeface="+mn-lt"/>
          <a:ea typeface="Tahoma" panose="020B0604030504040204" pitchFamily="34" charset="0"/>
          <a:cs typeface="Tahom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168" userDrawn="1">
          <p15:clr>
            <a:srgbClr val="F26B43"/>
          </p15:clr>
        </p15:guide>
        <p15:guide id="2" pos="102" userDrawn="1">
          <p15:clr>
            <a:srgbClr val="F26B43"/>
          </p15:clr>
        </p15:guide>
        <p15:guide id="3"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emf"/><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15" Type="http://schemas.openxmlformats.org/officeDocument/2006/relationships/image" Target="../../word/media/image8.sv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3" Type="http://schemas.openxmlformats.org/officeDocument/2006/relationships/image" Target="../../word/media/image6.svg"/><Relationship Id="rId3" Type="http://schemas.openxmlformats.org/officeDocument/2006/relationships/slideLayout" Target="../slideLayouts/slideLayout6.xml"/><Relationship Id="rId7" Type="http://schemas.openxmlformats.org/officeDocument/2006/relationships/image" Target="../media/image16.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7.emf"/><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0.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8.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21.emf"/><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22.emf"/><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9.pn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23.emf"/><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tags" Target="../tags/tag28.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15" Type="http://schemas.openxmlformats.org/officeDocument/2006/relationships/image" Target="../../word/media/image80.svg"/><Relationship Id="rId4"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25.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cxnSp>
        <p:nvCxnSpPr>
          <p:cNvPr id="8" name="Gerade Verbindung 4">
            <a:extLst>
              <a:ext uri="{FF2B5EF4-FFF2-40B4-BE49-F238E27FC236}">
                <a16:creationId xmlns:a16="http://schemas.microsoft.com/office/drawing/2014/main" id="{83E3A2B1-7D54-B540-BB4E-53D76D59D62E}"/>
              </a:ext>
            </a:extLst>
          </p:cNvPr>
          <p:cNvCxnSpPr/>
          <p:nvPr/>
        </p:nvCxnSpPr>
        <p:spPr>
          <a:xfrm>
            <a:off x="487632" y="4250357"/>
            <a:ext cx="57294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E56C0690-11CD-BA4B-83A2-98A91C9323B0}"/>
              </a:ext>
            </a:extLst>
          </p:cNvPr>
          <p:cNvSpPr>
            <a:spLocks noGrp="1"/>
          </p:cNvSpPr>
          <p:nvPr/>
        </p:nvSpPr>
        <p:spPr>
          <a:xfrm>
            <a:off x="375966" y="3474005"/>
            <a:ext cx="8357235" cy="2745305"/>
          </a:xfrm>
          <a:prstGeom prst="rect">
            <a:avLst/>
          </a:prstGeom>
        </p:spPr>
        <p:style>
          <a:lnRef idx="0">
            <a:scrgbClr r="0" g="0" b="0"/>
          </a:lnRef>
          <a:fillRef idx="0">
            <a:scrgbClr r="0" g="0" b="0"/>
          </a:fillRef>
          <a:effectRef idx="0">
            <a:scrgbClr r="0" g="0" b="0"/>
          </a:effectRef>
          <a:fontRef idx="major"/>
        </p:style>
        <p:txBody>
          <a:bodyPr vert="horz" lIns="68580" tIns="34290" rIns="68580" bIns="34290" rtlCol="0" anchor="b">
            <a:noAutofit/>
          </a:bodyPr>
          <a:lstStyle>
            <a:lvl1pPr algn="l" defTabSz="914400" rtl="0" eaLnBrk="1" latinLnBrk="0" hangingPunct="1">
              <a:lnSpc>
                <a:spcPct val="90000"/>
              </a:lnSpc>
              <a:spcBef>
                <a:spcPct val="0"/>
              </a:spcBef>
              <a:buNone/>
              <a:defRPr sz="5400" kern="1200">
                <a:solidFill>
                  <a:schemeClr val="bg1"/>
                </a:solidFill>
                <a:latin typeface="Frutiger LT 87 ExtraBlackCn" panose="020B0906030504030204" pitchFamily="34" charset="0"/>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ts val="4875"/>
              </a:lnSpc>
            </a:pPr>
            <a:r>
              <a:rPr lang="en-US" sz="2400" b="1" dirty="0">
                <a:latin typeface="Calibri" panose="020F0502020204030204" pitchFamily="34" charset="0"/>
                <a:cs typeface="Calibri" panose="020F0502020204030204" pitchFamily="34" charset="0"/>
              </a:rPr>
              <a:t>Seminar University </a:t>
            </a:r>
            <a:r>
              <a:rPr lang="en-US" sz="2400" b="1" dirty="0" smtClean="0">
                <a:latin typeface="Calibri" panose="020F0502020204030204" pitchFamily="34" charset="0"/>
                <a:cs typeface="Calibri" panose="020F0502020204030204" pitchFamily="34" charset="0"/>
              </a:rPr>
              <a:t>of Duisburg-Essen</a:t>
            </a:r>
          </a:p>
          <a:p>
            <a:pPr>
              <a:lnSpc>
                <a:spcPts val="4875"/>
              </a:lnSpc>
            </a:pPr>
            <a:r>
              <a:rPr lang="en-US" sz="5100" b="1" dirty="0" smtClean="0">
                <a:latin typeface="Calibri" panose="020F0502020204030204" pitchFamily="34" charset="0"/>
                <a:cs typeface="Calibri" panose="020F0502020204030204" pitchFamily="34" charset="0"/>
              </a:rPr>
              <a:t>Climate </a:t>
            </a:r>
            <a:r>
              <a:rPr lang="en-US" sz="5100" b="1" dirty="0">
                <a:latin typeface="Calibri" panose="020F0502020204030204" pitchFamily="34" charset="0"/>
                <a:cs typeface="Calibri" panose="020F0502020204030204" pitchFamily="34" charset="0"/>
              </a:rPr>
              <a:t>Risk Disclosure and Institutional </a:t>
            </a:r>
            <a:r>
              <a:rPr lang="en-US" sz="5100" b="1" dirty="0" smtClean="0">
                <a:latin typeface="Calibri" panose="020F0502020204030204" pitchFamily="34" charset="0"/>
                <a:cs typeface="Calibri" panose="020F0502020204030204" pitchFamily="34" charset="0"/>
              </a:rPr>
              <a:t>Investors</a:t>
            </a:r>
          </a:p>
          <a:p>
            <a:pPr>
              <a:lnSpc>
                <a:spcPts val="4875"/>
              </a:lnSpc>
            </a:pPr>
            <a:r>
              <a:rPr lang="de-DE" sz="2200" b="1" dirty="0" smtClean="0">
                <a:latin typeface="Calibri" panose="020F0502020204030204" pitchFamily="34" charset="0"/>
                <a:cs typeface="Calibri" panose="020F0502020204030204" pitchFamily="34" charset="0"/>
              </a:rPr>
              <a:t>Zacharias Sautner (</a:t>
            </a:r>
            <a:r>
              <a:rPr lang="de-DE" sz="2200" b="1" dirty="0" err="1" smtClean="0">
                <a:latin typeface="Calibri" panose="020F0502020204030204" pitchFamily="34" charset="0"/>
                <a:cs typeface="Calibri" panose="020F0502020204030204" pitchFamily="34" charset="0"/>
              </a:rPr>
              <a:t>with</a:t>
            </a:r>
            <a:r>
              <a:rPr lang="de-DE" sz="2200" b="1" dirty="0" smtClean="0">
                <a:latin typeface="Calibri" panose="020F0502020204030204" pitchFamily="34" charset="0"/>
                <a:cs typeface="Calibri" panose="020F0502020204030204" pitchFamily="34" charset="0"/>
              </a:rPr>
              <a:t> E. Ilhan, P. Krueger, L. Starks)</a:t>
            </a:r>
          </a:p>
        </p:txBody>
      </p:sp>
      <p:pic>
        <p:nvPicPr>
          <p:cNvPr id="7" name="Bild 9">
            <a:extLst>
              <a:ext uri="{FF2B5EF4-FFF2-40B4-BE49-F238E27FC236}">
                <a16:creationId xmlns:a16="http://schemas.microsoft.com/office/drawing/2014/main" id="{0FA4D41A-2F29-D940-9120-03FD5892B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29598" y="421345"/>
            <a:ext cx="1328400" cy="838800"/>
          </a:xfrm>
          <a:prstGeom prst="rect">
            <a:avLst/>
          </a:prstGeom>
        </p:spPr>
      </p:pic>
    </p:spTree>
    <p:extLst>
      <p:ext uri="{BB962C8B-B14F-4D97-AF65-F5344CB8AC3E}">
        <p14:creationId xmlns:p14="http://schemas.microsoft.com/office/powerpoint/2010/main" val="1359366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0669463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72"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Getting at Identification</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r>
              <a:rPr lang="en-US" altLang="de-DE" sz="2200" dirty="0" smtClean="0"/>
              <a:t>Beyond showing correlations, perform three tests that exploit specific settings</a:t>
            </a:r>
          </a:p>
          <a:p>
            <a:r>
              <a:rPr lang="en-US" altLang="de-DE" sz="2200" dirty="0" smtClean="0"/>
              <a:t>Shocks </a:t>
            </a:r>
            <a:r>
              <a:rPr lang="en-US" altLang="de-DE" sz="2200" dirty="0"/>
              <a:t>to demand </a:t>
            </a:r>
            <a:r>
              <a:rPr lang="en-US" altLang="de-DE" sz="2200" dirty="0" smtClean="0"/>
              <a:t>of </a:t>
            </a:r>
            <a:r>
              <a:rPr lang="en-US" altLang="de-DE" sz="2200" dirty="0"/>
              <a:t>climate-related information</a:t>
            </a:r>
          </a:p>
          <a:p>
            <a:pPr lvl="1"/>
            <a:r>
              <a:rPr lang="en-US" altLang="de-DE" sz="2000" dirty="0" smtClean="0"/>
              <a:t>Climate </a:t>
            </a:r>
            <a:r>
              <a:rPr lang="en-US" altLang="de-DE" sz="2000" dirty="0"/>
              <a:t>risk disclosure of firm owned by many French institutional investors increases in response to the </a:t>
            </a:r>
            <a:r>
              <a:rPr lang="en-US" altLang="de-DE" sz="2000" b="1" dirty="0"/>
              <a:t>French Article 173 </a:t>
            </a:r>
            <a:r>
              <a:rPr lang="en-US" altLang="de-DE" sz="2000" b="1" dirty="0" smtClean="0"/>
              <a:t>in 2016</a:t>
            </a:r>
            <a:endParaRPr lang="en-US" altLang="de-DE" sz="2000" b="1" dirty="0"/>
          </a:p>
          <a:p>
            <a:pPr lvl="1"/>
            <a:r>
              <a:rPr lang="en-US" altLang="de-DE" sz="2000" dirty="0" smtClean="0"/>
              <a:t>Climate </a:t>
            </a:r>
            <a:r>
              <a:rPr lang="en-US" altLang="de-DE" sz="2000" dirty="0"/>
              <a:t>risk disclosure of firms targeted by </a:t>
            </a:r>
            <a:r>
              <a:rPr lang="en-US" altLang="de-DE" sz="2000" b="1" dirty="0"/>
              <a:t>Climate Action 100+ </a:t>
            </a:r>
            <a:r>
              <a:rPr lang="en-US" altLang="de-DE" sz="2000" dirty="0" smtClean="0"/>
              <a:t>from 2018 </a:t>
            </a:r>
            <a:r>
              <a:rPr lang="en-US" altLang="de-DE" sz="2000" dirty="0" smtClean="0"/>
              <a:t>improves </a:t>
            </a:r>
            <a:r>
              <a:rPr lang="en-US" altLang="de-DE" sz="2000" dirty="0"/>
              <a:t>after being engaged by the investor coalition </a:t>
            </a:r>
            <a:endParaRPr lang="en-US" altLang="de-DE" sz="2000" dirty="0" smtClean="0"/>
          </a:p>
          <a:p>
            <a:r>
              <a:rPr lang="en-US" altLang="de-DE" sz="2200" dirty="0" smtClean="0"/>
              <a:t>Shocks </a:t>
            </a:r>
            <a:r>
              <a:rPr lang="en-US" altLang="de-DE" sz="2200" dirty="0"/>
              <a:t>to </a:t>
            </a:r>
            <a:r>
              <a:rPr lang="en-US" altLang="de-DE" sz="2200" dirty="0" smtClean="0"/>
              <a:t>supply </a:t>
            </a:r>
            <a:r>
              <a:rPr lang="en-US" altLang="de-DE" sz="2200" dirty="0"/>
              <a:t>of climate-related information</a:t>
            </a:r>
          </a:p>
          <a:p>
            <a:pPr lvl="1"/>
            <a:r>
              <a:rPr lang="en-US" altLang="de-DE" sz="2000" dirty="0" smtClean="0"/>
              <a:t>Climate-conscious </a:t>
            </a:r>
            <a:r>
              <a:rPr lang="en-US" altLang="de-DE" sz="2000" dirty="0"/>
              <a:t>institutional ownership in prior UK nondisclosers increases in response to the </a:t>
            </a:r>
            <a:r>
              <a:rPr lang="en-US" altLang="de-DE" sz="2000" b="1" dirty="0"/>
              <a:t>UK mandatory carbon </a:t>
            </a:r>
            <a:r>
              <a:rPr lang="en-US" altLang="de-DE" sz="2000" b="1"/>
              <a:t>disclosure </a:t>
            </a:r>
            <a:r>
              <a:rPr lang="en-US" altLang="de-DE" sz="2000" smtClean="0"/>
              <a:t>requirement from 2013 </a:t>
            </a:r>
            <a:endParaRPr lang="en-US" altLang="de-DE" sz="2000" dirty="0"/>
          </a:p>
        </p:txBody>
      </p:sp>
    </p:spTree>
    <p:extLst>
      <p:ext uri="{BB962C8B-B14F-4D97-AF65-F5344CB8AC3E}">
        <p14:creationId xmlns:p14="http://schemas.microsoft.com/office/powerpoint/2010/main" val="3021502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38296274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84"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Survey sample</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r>
              <a:rPr lang="en-US" altLang="de-DE" sz="2200" dirty="0" smtClean="0"/>
              <a:t>Preview </a:t>
            </a:r>
            <a:r>
              <a:rPr lang="en-US" altLang="de-DE" sz="2200" dirty="0"/>
              <a:t>the analyses of </a:t>
            </a:r>
            <a:r>
              <a:rPr lang="en-US" altLang="de-DE" sz="2200" dirty="0" smtClean="0"/>
              <a:t>archival </a:t>
            </a:r>
            <a:r>
              <a:rPr lang="en-US" altLang="de-DE" sz="2200" dirty="0"/>
              <a:t>data with insights from a </a:t>
            </a:r>
            <a:r>
              <a:rPr lang="en-US" altLang="de-DE" sz="2200" dirty="0" smtClean="0"/>
              <a:t>survey </a:t>
            </a:r>
          </a:p>
          <a:p>
            <a:r>
              <a:rPr lang="en-US" altLang="de-DE" sz="2200" dirty="0" smtClean="0"/>
              <a:t>Purpose </a:t>
            </a:r>
            <a:r>
              <a:rPr lang="en-US" altLang="de-DE" sz="2200" dirty="0"/>
              <a:t>of validating key hypotheses tested in the data, and of adding insights difficult to research through archival </a:t>
            </a:r>
            <a:r>
              <a:rPr lang="en-US" altLang="de-DE" sz="2200" dirty="0" smtClean="0"/>
              <a:t>methods </a:t>
            </a:r>
          </a:p>
          <a:p>
            <a:r>
              <a:rPr lang="en-US" altLang="de-DE" sz="2200" dirty="0" smtClean="0"/>
              <a:t>Respondent </a:t>
            </a:r>
            <a:r>
              <a:rPr lang="en-US" altLang="de-DE" sz="2200" dirty="0"/>
              <a:t>group consists of important decision makers at some of the world’s largest investors: </a:t>
            </a:r>
            <a:endParaRPr lang="en-US" altLang="de-DE" sz="2200" dirty="0" smtClean="0"/>
          </a:p>
          <a:p>
            <a:pPr lvl="1"/>
            <a:r>
              <a:rPr lang="en-US" altLang="de-DE" sz="2000" dirty="0" smtClean="0"/>
              <a:t>Global respondent group</a:t>
            </a:r>
          </a:p>
          <a:p>
            <a:pPr lvl="1"/>
            <a:r>
              <a:rPr lang="en-US" altLang="de-DE" sz="2000" dirty="0" smtClean="0"/>
              <a:t>1/3 of </a:t>
            </a:r>
            <a:r>
              <a:rPr lang="en-US" altLang="de-DE" sz="2000" dirty="0"/>
              <a:t>the 439 </a:t>
            </a:r>
            <a:r>
              <a:rPr lang="en-US" altLang="de-DE" sz="2000" dirty="0" smtClean="0"/>
              <a:t>respondents </a:t>
            </a:r>
            <a:r>
              <a:rPr lang="en-US" altLang="de-DE" sz="2000" dirty="0"/>
              <a:t>at the executive level in their </a:t>
            </a:r>
            <a:r>
              <a:rPr lang="en-US" altLang="de-DE" sz="2000" dirty="0" smtClean="0"/>
              <a:t>institutions </a:t>
            </a:r>
          </a:p>
          <a:p>
            <a:pPr lvl="1"/>
            <a:r>
              <a:rPr lang="en-US" altLang="de-DE" sz="2000" dirty="0" smtClean="0"/>
              <a:t>11</a:t>
            </a:r>
            <a:r>
              <a:rPr lang="en-US" altLang="de-DE" sz="2000" dirty="0"/>
              <a:t>% work for institutions with </a:t>
            </a:r>
            <a:r>
              <a:rPr lang="en-US" altLang="de-DE" sz="2000" dirty="0" smtClean="0"/>
              <a:t>$100+bn </a:t>
            </a:r>
            <a:r>
              <a:rPr lang="en-US" altLang="de-DE" sz="2000" dirty="0"/>
              <a:t>in assets under </a:t>
            </a:r>
            <a:r>
              <a:rPr lang="en-US" altLang="de-DE" sz="2000" dirty="0" smtClean="0"/>
              <a:t>management </a:t>
            </a:r>
            <a:endParaRPr lang="en-US" altLang="de-DE" sz="2000" dirty="0"/>
          </a:p>
        </p:txBody>
      </p:sp>
    </p:spTree>
    <p:extLst>
      <p:ext uri="{BB962C8B-B14F-4D97-AF65-F5344CB8AC3E}">
        <p14:creationId xmlns:p14="http://schemas.microsoft.com/office/powerpoint/2010/main" val="4165742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60752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58"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Survey Results</a:t>
            </a:r>
          </a:p>
        </p:txBody>
      </p:sp>
      <p:pic>
        <p:nvPicPr>
          <p:cNvPr id="9" name="Grafik 8"/>
          <p:cNvPicPr>
            <a:picLocks noChangeAspect="1"/>
          </p:cNvPicPr>
          <p:nvPr/>
        </p:nvPicPr>
        <p:blipFill>
          <a:blip r:embed="rId7"/>
          <a:stretch>
            <a:fillRect/>
          </a:stretch>
        </p:blipFill>
        <p:spPr>
          <a:xfrm>
            <a:off x="1156724" y="1309195"/>
            <a:ext cx="6745646" cy="5045130"/>
          </a:xfrm>
          <a:prstGeom prst="rect">
            <a:avLst/>
          </a:prstGeom>
        </p:spPr>
      </p:pic>
      <p:sp>
        <p:nvSpPr>
          <p:cNvPr id="10" name="Textfeld 9"/>
          <p:cNvSpPr txBox="1"/>
          <p:nvPr/>
        </p:nvSpPr>
        <p:spPr>
          <a:xfrm>
            <a:off x="1151620" y="908720"/>
            <a:ext cx="6878165" cy="400110"/>
          </a:xfrm>
          <a:prstGeom prst="rect">
            <a:avLst/>
          </a:prstGeom>
          <a:noFill/>
        </p:spPr>
        <p:txBody>
          <a:bodyPr wrap="none" rtlCol="0">
            <a:spAutoFit/>
          </a:bodyPr>
          <a:lstStyle/>
          <a:p>
            <a:r>
              <a:rPr lang="en-US" sz="2000" dirty="0">
                <a:solidFill>
                  <a:schemeClr val="bg1"/>
                </a:solidFill>
              </a:rPr>
              <a:t>Importance of climate reporting compared to financial reporting</a:t>
            </a:r>
          </a:p>
        </p:txBody>
      </p:sp>
    </p:spTree>
    <p:extLst>
      <p:ext uri="{BB962C8B-B14F-4D97-AF65-F5344CB8AC3E}">
        <p14:creationId xmlns:p14="http://schemas.microsoft.com/office/powerpoint/2010/main" val="1294976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530"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Survey Results</a:t>
            </a:r>
          </a:p>
        </p:txBody>
      </p:sp>
      <p:graphicFrame>
        <p:nvGraphicFramePr>
          <p:cNvPr id="3" name="Tabelle 2"/>
          <p:cNvGraphicFramePr>
            <a:graphicFrameLocks noGrp="1"/>
          </p:cNvGraphicFramePr>
          <p:nvPr>
            <p:extLst>
              <p:ext uri="{D42A27DB-BD31-4B8C-83A1-F6EECF244321}">
                <p14:modId xmlns:p14="http://schemas.microsoft.com/office/powerpoint/2010/main" val="702337842"/>
              </p:ext>
            </p:extLst>
          </p:nvPr>
        </p:nvGraphicFramePr>
        <p:xfrm>
          <a:off x="342487" y="1673805"/>
          <a:ext cx="8369973" cy="4568959"/>
        </p:xfrm>
        <a:graphic>
          <a:graphicData uri="http://schemas.openxmlformats.org/drawingml/2006/table">
            <a:tbl>
              <a:tblPr firstRow="1" firstCol="1" bandRow="1">
                <a:tableStyleId>{5C22544A-7EE6-4342-B048-85BDC9FD1C3A}</a:tableStyleId>
              </a:tblPr>
              <a:tblGrid>
                <a:gridCol w="3565168">
                  <a:extLst>
                    <a:ext uri="{9D8B030D-6E8A-4147-A177-3AD203B41FA5}">
                      <a16:colId xmlns:a16="http://schemas.microsoft.com/office/drawing/2014/main" val="4212534849"/>
                    </a:ext>
                  </a:extLst>
                </a:gridCol>
                <a:gridCol w="960961">
                  <a:extLst>
                    <a:ext uri="{9D8B030D-6E8A-4147-A177-3AD203B41FA5}">
                      <a16:colId xmlns:a16="http://schemas.microsoft.com/office/drawing/2014/main" val="3880892789"/>
                    </a:ext>
                  </a:extLst>
                </a:gridCol>
                <a:gridCol w="960961">
                  <a:extLst>
                    <a:ext uri="{9D8B030D-6E8A-4147-A177-3AD203B41FA5}">
                      <a16:colId xmlns:a16="http://schemas.microsoft.com/office/drawing/2014/main" val="2835546323"/>
                    </a:ext>
                  </a:extLst>
                </a:gridCol>
                <a:gridCol w="960961">
                  <a:extLst>
                    <a:ext uri="{9D8B030D-6E8A-4147-A177-3AD203B41FA5}">
                      <a16:colId xmlns:a16="http://schemas.microsoft.com/office/drawing/2014/main" val="3420139580"/>
                    </a:ext>
                  </a:extLst>
                </a:gridCol>
                <a:gridCol w="960961">
                  <a:extLst>
                    <a:ext uri="{9D8B030D-6E8A-4147-A177-3AD203B41FA5}">
                      <a16:colId xmlns:a16="http://schemas.microsoft.com/office/drawing/2014/main" val="3551143864"/>
                    </a:ext>
                  </a:extLst>
                </a:gridCol>
                <a:gridCol w="960961">
                  <a:extLst>
                    <a:ext uri="{9D8B030D-6E8A-4147-A177-3AD203B41FA5}">
                      <a16:colId xmlns:a16="http://schemas.microsoft.com/office/drawing/2014/main" val="1058422432"/>
                    </a:ext>
                  </a:extLst>
                </a:gridCol>
              </a:tblGrid>
              <a:tr h="748981">
                <a:tc>
                  <a:txBody>
                    <a:bodyPr/>
                    <a:lstStyle/>
                    <a:p>
                      <a:pPr>
                        <a:lnSpc>
                          <a:spcPct val="107000"/>
                        </a:lnSpc>
                        <a:spcAft>
                          <a:spcPts val="0"/>
                        </a:spcAft>
                      </a:pPr>
                      <a:r>
                        <a:rPr lang="en-US" sz="1300" b="0" dirty="0">
                          <a:solidFill>
                            <a:schemeClr val="tx1"/>
                          </a:solidFill>
                          <a:effectLst/>
                        </a:rPr>
                        <a:t> </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dirty="0">
                          <a:solidFill>
                            <a:schemeClr val="tx1"/>
                          </a:solidFill>
                          <a:effectLst/>
                        </a:rPr>
                        <a:t>Strongly disagree</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dirty="0">
                          <a:solidFill>
                            <a:schemeClr val="tx1"/>
                          </a:solidFill>
                          <a:effectLst/>
                        </a:rPr>
                        <a:t>Disagree</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dirty="0">
                          <a:solidFill>
                            <a:schemeClr val="tx1"/>
                          </a:solidFill>
                          <a:effectLst/>
                        </a:rPr>
                        <a:t>Neither agree nor disagree</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dirty="0">
                          <a:solidFill>
                            <a:schemeClr val="tx1"/>
                          </a:solidFill>
                          <a:effectLst/>
                        </a:rPr>
                        <a:t>Agree</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dirty="0">
                          <a:solidFill>
                            <a:schemeClr val="tx1"/>
                          </a:solidFill>
                          <a:effectLst/>
                        </a:rPr>
                        <a:t>Strongly agree</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61114351"/>
                  </a:ext>
                </a:extLst>
              </a:tr>
              <a:tr h="398564">
                <a:tc>
                  <a:txBody>
                    <a:bodyPr/>
                    <a:lstStyle/>
                    <a:p>
                      <a:pPr>
                        <a:lnSpc>
                          <a:spcPct val="107000"/>
                        </a:lnSpc>
                        <a:spcAft>
                          <a:spcPts val="0"/>
                        </a:spcAft>
                      </a:pPr>
                      <a:r>
                        <a:rPr lang="en-US" sz="1300" b="0" dirty="0">
                          <a:solidFill>
                            <a:schemeClr val="tx1"/>
                          </a:solidFill>
                          <a:effectLst/>
                        </a:rPr>
                        <a:t>Management discussions on climate risk are not sufficiently precise</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0"/>
                        </a:spcAft>
                      </a:pPr>
                      <a:r>
                        <a:rPr lang="en-US" sz="1300" b="0">
                          <a:solidFill>
                            <a:schemeClr val="tx1"/>
                          </a:solidFill>
                          <a:effectLst/>
                        </a:rPr>
                        <a:t>1</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0"/>
                        </a:spcAft>
                      </a:pPr>
                      <a:r>
                        <a:rPr lang="en-US" sz="1300" b="0" dirty="0">
                          <a:solidFill>
                            <a:schemeClr val="tx1"/>
                          </a:solidFill>
                          <a:effectLst/>
                        </a:rPr>
                        <a:t>9</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0"/>
                        </a:spcAft>
                      </a:pPr>
                      <a:r>
                        <a:rPr lang="en-US" sz="1300" b="0" dirty="0">
                          <a:solidFill>
                            <a:schemeClr val="tx1"/>
                          </a:solidFill>
                          <a:effectLst/>
                        </a:rPr>
                        <a:t>22</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0"/>
                        </a:spcAft>
                      </a:pPr>
                      <a:r>
                        <a:rPr lang="en-US" sz="1300" b="0">
                          <a:solidFill>
                            <a:schemeClr val="tx1"/>
                          </a:solidFill>
                          <a:effectLst/>
                        </a:rPr>
                        <a:t>47</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7000"/>
                        </a:lnSpc>
                        <a:spcAft>
                          <a:spcPts val="0"/>
                        </a:spcAft>
                      </a:pPr>
                      <a:r>
                        <a:rPr lang="en-US" sz="1300" b="0">
                          <a:solidFill>
                            <a:schemeClr val="tx1"/>
                          </a:solidFill>
                          <a:effectLst/>
                        </a:rPr>
                        <a:t>21</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973955782"/>
                  </a:ext>
                </a:extLst>
              </a:tr>
              <a:tr h="559641">
                <a:tc>
                  <a:txBody>
                    <a:bodyPr/>
                    <a:lstStyle/>
                    <a:p>
                      <a:pPr>
                        <a:lnSpc>
                          <a:spcPct val="107000"/>
                        </a:lnSpc>
                        <a:spcAft>
                          <a:spcPts val="0"/>
                        </a:spcAft>
                      </a:pPr>
                      <a:r>
                        <a:rPr lang="en-US" sz="1300" b="0">
                          <a:solidFill>
                            <a:schemeClr val="tx1"/>
                          </a:solidFill>
                          <a:effectLst/>
                        </a:rPr>
                        <a:t>Firm-level quantitative information on climate risk is not sufficiently precise</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1</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7</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dirty="0">
                          <a:solidFill>
                            <a:schemeClr val="tx1"/>
                          </a:solidFill>
                          <a:effectLst/>
                        </a:rPr>
                        <a:t>24</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48</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19</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771709040"/>
                  </a:ext>
                </a:extLst>
              </a:tr>
              <a:tr h="559641">
                <a:tc>
                  <a:txBody>
                    <a:bodyPr/>
                    <a:lstStyle/>
                    <a:p>
                      <a:pPr>
                        <a:lnSpc>
                          <a:spcPct val="107000"/>
                        </a:lnSpc>
                        <a:spcAft>
                          <a:spcPts val="0"/>
                        </a:spcAft>
                      </a:pPr>
                      <a:r>
                        <a:rPr lang="en-US" sz="1300" b="0">
                          <a:solidFill>
                            <a:schemeClr val="tx1"/>
                          </a:solidFill>
                          <a:effectLst/>
                        </a:rPr>
                        <a:t>Standardized and mandatory reporting on climate risk is necessary</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2</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5</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20</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dirty="0">
                          <a:solidFill>
                            <a:schemeClr val="tx1"/>
                          </a:solidFill>
                          <a:effectLst/>
                        </a:rPr>
                        <a:t>46</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27</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8664182"/>
                  </a:ext>
                </a:extLst>
              </a:tr>
              <a:tr h="597847">
                <a:tc>
                  <a:txBody>
                    <a:bodyPr/>
                    <a:lstStyle/>
                    <a:p>
                      <a:pPr>
                        <a:lnSpc>
                          <a:spcPct val="107000"/>
                        </a:lnSpc>
                        <a:spcAft>
                          <a:spcPts val="0"/>
                        </a:spcAft>
                      </a:pPr>
                      <a:r>
                        <a:rPr lang="en-US" sz="1300" b="0">
                          <a:solidFill>
                            <a:schemeClr val="tx1"/>
                          </a:solidFill>
                          <a:effectLst/>
                        </a:rPr>
                        <a:t>There should be more standardization across markets in climate-related financial disclosure</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2</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7</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16</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dirty="0">
                          <a:solidFill>
                            <a:schemeClr val="tx1"/>
                          </a:solidFill>
                          <a:effectLst/>
                        </a:rPr>
                        <a:t>48</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27</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390880528"/>
                  </a:ext>
                </a:extLst>
              </a:tr>
              <a:tr h="559641">
                <a:tc>
                  <a:txBody>
                    <a:bodyPr/>
                    <a:lstStyle/>
                    <a:p>
                      <a:pPr>
                        <a:lnSpc>
                          <a:spcPct val="107000"/>
                        </a:lnSpc>
                        <a:spcAft>
                          <a:spcPts val="0"/>
                        </a:spcAft>
                      </a:pPr>
                      <a:r>
                        <a:rPr lang="en-US" sz="1300" b="0">
                          <a:solidFill>
                            <a:schemeClr val="tx1"/>
                          </a:solidFill>
                          <a:effectLst/>
                        </a:rPr>
                        <a:t>Standardized disclosure tools and guidelines are currently not available</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3</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12</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24</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40</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dirty="0">
                          <a:solidFill>
                            <a:schemeClr val="tx1"/>
                          </a:solidFill>
                          <a:effectLst/>
                        </a:rPr>
                        <a:t>21</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465129591"/>
                  </a:ext>
                </a:extLst>
              </a:tr>
              <a:tr h="559641">
                <a:tc>
                  <a:txBody>
                    <a:bodyPr/>
                    <a:lstStyle/>
                    <a:p>
                      <a:pPr>
                        <a:lnSpc>
                          <a:spcPct val="107000"/>
                        </a:lnSpc>
                        <a:spcAft>
                          <a:spcPts val="0"/>
                        </a:spcAft>
                      </a:pPr>
                      <a:r>
                        <a:rPr lang="en-US" sz="1300" b="0">
                          <a:solidFill>
                            <a:schemeClr val="tx1"/>
                          </a:solidFill>
                          <a:effectLst/>
                        </a:rPr>
                        <a:t>Mandatory disclosure forms are not sufficiently informative regarding climate risk</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3</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6</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28</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a:solidFill>
                            <a:schemeClr val="tx1"/>
                          </a:solidFill>
                          <a:effectLst/>
                        </a:rPr>
                        <a:t>46</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n-US" sz="1300" b="0" dirty="0">
                          <a:solidFill>
                            <a:schemeClr val="tx1"/>
                          </a:solidFill>
                          <a:effectLst/>
                        </a:rPr>
                        <a:t>18</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230765306"/>
                  </a:ext>
                </a:extLst>
              </a:tr>
              <a:tr h="559641">
                <a:tc>
                  <a:txBody>
                    <a:bodyPr/>
                    <a:lstStyle/>
                    <a:p>
                      <a:pPr>
                        <a:lnSpc>
                          <a:spcPct val="107000"/>
                        </a:lnSpc>
                        <a:spcAft>
                          <a:spcPts val="0"/>
                        </a:spcAft>
                      </a:pPr>
                      <a:r>
                        <a:rPr lang="en-US" sz="1300" b="0" dirty="0">
                          <a:solidFill>
                            <a:schemeClr val="tx1"/>
                          </a:solidFill>
                          <a:effectLst/>
                        </a:rPr>
                        <a:t>Investors should demand that portfolio firms disclose their exposure to climate risk</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dirty="0">
                          <a:solidFill>
                            <a:schemeClr val="tx1"/>
                          </a:solidFill>
                          <a:effectLst/>
                        </a:rPr>
                        <a:t>2</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dirty="0">
                          <a:solidFill>
                            <a:schemeClr val="tx1"/>
                          </a:solidFill>
                          <a:effectLst/>
                        </a:rPr>
                        <a:t>6</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a:solidFill>
                            <a:schemeClr val="tx1"/>
                          </a:solidFill>
                          <a:effectLst/>
                        </a:rPr>
                        <a:t>18</a:t>
                      </a:r>
                      <a:endParaRPr lang="en-US" sz="13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dirty="0">
                          <a:solidFill>
                            <a:schemeClr val="tx1"/>
                          </a:solidFill>
                          <a:effectLst/>
                        </a:rPr>
                        <a:t>46</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US" sz="1300" b="0" dirty="0">
                          <a:solidFill>
                            <a:schemeClr val="tx1"/>
                          </a:solidFill>
                          <a:effectLst/>
                        </a:rPr>
                        <a:t>28</a:t>
                      </a:r>
                      <a:endParaRPr lang="en-US" sz="13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7401316"/>
                  </a:ext>
                </a:extLst>
              </a:tr>
            </a:tbl>
          </a:graphicData>
        </a:graphic>
      </p:graphicFrame>
      <p:sp>
        <p:nvSpPr>
          <p:cNvPr id="7" name="Textfeld 6"/>
          <p:cNvSpPr txBox="1"/>
          <p:nvPr/>
        </p:nvSpPr>
        <p:spPr>
          <a:xfrm>
            <a:off x="1151620" y="1093675"/>
            <a:ext cx="7204665" cy="400110"/>
          </a:xfrm>
          <a:prstGeom prst="rect">
            <a:avLst/>
          </a:prstGeom>
          <a:noFill/>
        </p:spPr>
        <p:txBody>
          <a:bodyPr wrap="none" rtlCol="0">
            <a:spAutoFit/>
          </a:bodyPr>
          <a:lstStyle/>
          <a:p>
            <a:r>
              <a:rPr lang="en-US" sz="2000" dirty="0" smtClean="0">
                <a:solidFill>
                  <a:schemeClr val="bg1"/>
                </a:solidFill>
              </a:rPr>
              <a:t> </a:t>
            </a:r>
            <a:r>
              <a:rPr lang="en-US" sz="2000" dirty="0">
                <a:solidFill>
                  <a:schemeClr val="bg1"/>
                </a:solidFill>
              </a:rPr>
              <a:t>Views on Current Climate Risk Disclosure Practices (Percentages)</a:t>
            </a:r>
          </a:p>
        </p:txBody>
      </p:sp>
      <p:sp>
        <p:nvSpPr>
          <p:cNvPr id="4" name="Rechteck 3"/>
          <p:cNvSpPr/>
          <p:nvPr/>
        </p:nvSpPr>
        <p:spPr>
          <a:xfrm>
            <a:off x="342487" y="2438890"/>
            <a:ext cx="8369973" cy="85509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hteck 7"/>
          <p:cNvSpPr/>
          <p:nvPr/>
        </p:nvSpPr>
        <p:spPr>
          <a:xfrm>
            <a:off x="342487" y="5648993"/>
            <a:ext cx="8369973" cy="50980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19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554"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Survey Results</a:t>
            </a:r>
          </a:p>
        </p:txBody>
      </p:sp>
      <p:sp>
        <p:nvSpPr>
          <p:cNvPr id="10" name="Textfeld 9"/>
          <p:cNvSpPr txBox="1"/>
          <p:nvPr/>
        </p:nvSpPr>
        <p:spPr>
          <a:xfrm>
            <a:off x="1151620" y="908720"/>
            <a:ext cx="6525725" cy="707886"/>
          </a:xfrm>
          <a:prstGeom prst="rect">
            <a:avLst/>
          </a:prstGeom>
          <a:noFill/>
        </p:spPr>
        <p:txBody>
          <a:bodyPr wrap="square" rtlCol="0">
            <a:spAutoFit/>
          </a:bodyPr>
          <a:lstStyle/>
          <a:p>
            <a:pPr algn="ctr"/>
            <a:r>
              <a:rPr lang="en-US" sz="2000" dirty="0">
                <a:solidFill>
                  <a:schemeClr val="bg1"/>
                </a:solidFill>
              </a:rPr>
              <a:t>Do you engage (or plan to engage) portfolio companies to report according to the recommendations of the TCFD?</a:t>
            </a:r>
          </a:p>
        </p:txBody>
      </p:sp>
      <p:pic>
        <p:nvPicPr>
          <p:cNvPr id="7" name="Graphic 2">
            <a:extLst>
              <a:ext uri="{FF2B5EF4-FFF2-40B4-BE49-F238E27FC236}">
                <a16:creationId xmlns:a16="http://schemas.microsoft.com/office/drawing/2014/main" id="{B25D553D-379B-461B-A64E-1AB822A96551}"/>
              </a:ext>
            </a:extLst>
          </p:cNvPr>
          <p:cNvPicPr/>
          <p:nvPr/>
        </p:nvPicPr>
        <p:blipFill>
          <a:blip r:embed="rId7" cstate="print">
            <a:extLst>
              <a:ext uri="{28A0092B-C50C-407E-A947-70E740481C1C}">
                <a14:useLocalDpi xmlns:a14="http://schemas.microsoft.com/office/drawing/2010/main" val="0"/>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lc="http://schemas.openxmlformats.org/drawingml/2006/lockedCanvas" r:embed="rId15"/>
              </a:ext>
            </a:extLst>
          </a:blip>
          <a:stretch>
            <a:fillRect/>
          </a:stretch>
        </p:blipFill>
        <p:spPr>
          <a:xfrm>
            <a:off x="1862719" y="1685603"/>
            <a:ext cx="5364576" cy="4308683"/>
          </a:xfrm>
          <a:prstGeom prst="rect">
            <a:avLst/>
          </a:prstGeom>
        </p:spPr>
      </p:pic>
    </p:spTree>
    <p:extLst>
      <p:ext uri="{BB962C8B-B14F-4D97-AF65-F5344CB8AC3E}">
        <p14:creationId xmlns:p14="http://schemas.microsoft.com/office/powerpoint/2010/main" val="245320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78"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Survey Results</a:t>
            </a:r>
          </a:p>
        </p:txBody>
      </p:sp>
      <p:sp>
        <p:nvSpPr>
          <p:cNvPr id="10" name="Textfeld 9"/>
          <p:cNvSpPr txBox="1"/>
          <p:nvPr/>
        </p:nvSpPr>
        <p:spPr>
          <a:xfrm>
            <a:off x="1151620" y="908720"/>
            <a:ext cx="6525725" cy="707886"/>
          </a:xfrm>
          <a:prstGeom prst="rect">
            <a:avLst/>
          </a:prstGeom>
          <a:noFill/>
        </p:spPr>
        <p:txBody>
          <a:bodyPr wrap="square" rtlCol="0">
            <a:spAutoFit/>
          </a:bodyPr>
          <a:lstStyle/>
          <a:p>
            <a:pPr algn="ctr"/>
            <a:r>
              <a:rPr lang="en-US" sz="2000" dirty="0">
                <a:solidFill>
                  <a:schemeClr val="bg1"/>
                </a:solidFill>
              </a:rPr>
              <a:t>Do you disclose (or plan to disclose) the overall carbon footprint of your portfolio?</a:t>
            </a:r>
          </a:p>
        </p:txBody>
      </p:sp>
      <p:pic>
        <p:nvPicPr>
          <p:cNvPr id="6" name="Graphic 2">
            <a:extLst>
              <a:ext uri="{FF2B5EF4-FFF2-40B4-BE49-F238E27FC236}">
                <a16:creationId xmlns:a16="http://schemas.microsoft.com/office/drawing/2014/main" id="{E79B0F80-1CFD-459C-83B6-8C44FDC4A7ED}"/>
              </a:ext>
            </a:extLst>
          </p:cNvPr>
          <p:cNvPicPr/>
          <p:nvPr/>
        </p:nvPicPr>
        <p:blipFill>
          <a:blip r:embed="rId7" cstate="print">
            <a:extLst>
              <a:ext uri="{28A0092B-C50C-407E-A947-70E740481C1C}">
                <a14:useLocalDpi xmlns:a14="http://schemas.microsoft.com/office/drawing/2010/main" val="0"/>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svg="http://schemas.microsoft.com/office/drawing/2016/SVG/main" xmlns:w16cid="http://schemas.microsoft.com/office/word/2016/wordml/cid" xmlns:w="http://schemas.openxmlformats.org/wordprocessingml/2006/main" xmlns:w10="urn:schemas-microsoft-com:office:word" xmlns:v="urn:schemas-microsoft-com:vml" xmlns:o="urn:schemas-microsoft-com:office:office"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 xmlns:lc="http://schemas.openxmlformats.org/drawingml/2006/lockedCanvas" r:embed="rId13"/>
              </a:ext>
            </a:extLst>
          </a:blip>
          <a:stretch>
            <a:fillRect/>
          </a:stretch>
        </p:blipFill>
        <p:spPr>
          <a:xfrm>
            <a:off x="1826694" y="1685603"/>
            <a:ext cx="5355595" cy="4353687"/>
          </a:xfrm>
          <a:prstGeom prst="rect">
            <a:avLst/>
          </a:prstGeom>
        </p:spPr>
      </p:pic>
    </p:spTree>
    <p:extLst>
      <p:ext uri="{BB962C8B-B14F-4D97-AF65-F5344CB8AC3E}">
        <p14:creationId xmlns:p14="http://schemas.microsoft.com/office/powerpoint/2010/main" val="1295667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025156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718"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ARCHIVAL sample</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r>
              <a:rPr lang="en-US" altLang="de-DE" sz="2200" dirty="0" smtClean="0"/>
              <a:t>Disclosure </a:t>
            </a:r>
            <a:r>
              <a:rPr lang="en-US" altLang="de-DE" sz="2200" dirty="0"/>
              <a:t>data collected by the CDP </a:t>
            </a:r>
            <a:endParaRPr lang="en-US" altLang="de-DE" sz="2200" dirty="0" smtClean="0"/>
          </a:p>
          <a:p>
            <a:pPr lvl="1"/>
            <a:r>
              <a:rPr lang="en-US" altLang="de-DE" sz="2200" dirty="0" smtClean="0"/>
              <a:t>Annual </a:t>
            </a:r>
            <a:r>
              <a:rPr lang="en-US" altLang="de-DE" sz="2200" dirty="0"/>
              <a:t>survey </a:t>
            </a:r>
            <a:r>
              <a:rPr lang="en-US" altLang="de-DE" sz="2200" dirty="0" smtClean="0"/>
              <a:t>of firms on </a:t>
            </a:r>
            <a:r>
              <a:rPr lang="en-US" altLang="de-DE" sz="2200" dirty="0"/>
              <a:t>behalf of institutional </a:t>
            </a:r>
            <a:r>
              <a:rPr lang="en-US" altLang="de-DE" sz="2200" dirty="0" smtClean="0"/>
              <a:t>investors </a:t>
            </a:r>
          </a:p>
          <a:p>
            <a:r>
              <a:rPr lang="en-US" altLang="de-DE" sz="2200" dirty="0" smtClean="0"/>
              <a:t>CDP </a:t>
            </a:r>
            <a:r>
              <a:rPr lang="en-US" altLang="de-DE" sz="2200" dirty="0"/>
              <a:t>does not reveal which firms they contact for participation in the </a:t>
            </a:r>
            <a:r>
              <a:rPr lang="en-US" altLang="de-DE" sz="2200" dirty="0" smtClean="0"/>
              <a:t>survey </a:t>
            </a:r>
          </a:p>
          <a:p>
            <a:pPr lvl="1"/>
            <a:r>
              <a:rPr lang="en-US" altLang="de-DE" sz="2000" dirty="0" smtClean="0"/>
              <a:t>Difficult </a:t>
            </a:r>
            <a:r>
              <a:rPr lang="en-US" altLang="de-DE" sz="2000" dirty="0"/>
              <a:t>to identify whether a missing observation is due to a firm’s refusal to </a:t>
            </a:r>
            <a:r>
              <a:rPr lang="en-US" altLang="de-DE" sz="2000" dirty="0" smtClean="0"/>
              <a:t>participate, </a:t>
            </a:r>
            <a:r>
              <a:rPr lang="en-US" altLang="de-DE" sz="2000" dirty="0"/>
              <a:t>or because a firm was not requested to </a:t>
            </a:r>
            <a:r>
              <a:rPr lang="en-US" altLang="de-DE" sz="2000" dirty="0" smtClean="0"/>
              <a:t>participate</a:t>
            </a:r>
            <a:r>
              <a:rPr lang="en-US" altLang="de-DE" sz="2200" dirty="0" smtClean="0"/>
              <a:t> </a:t>
            </a:r>
          </a:p>
          <a:p>
            <a:r>
              <a:rPr lang="en-US" altLang="de-DE" sz="2200" dirty="0" smtClean="0"/>
              <a:t>To </a:t>
            </a:r>
            <a:r>
              <a:rPr lang="en-US" altLang="de-DE" sz="2200" dirty="0"/>
              <a:t>remedy this issue, </a:t>
            </a:r>
            <a:r>
              <a:rPr lang="en-US" altLang="de-DE" sz="2200" dirty="0" smtClean="0"/>
              <a:t>follow </a:t>
            </a:r>
            <a:r>
              <a:rPr lang="en-US" altLang="de-DE" sz="2200" dirty="0"/>
              <a:t>the approach in Krueger (2015</a:t>
            </a:r>
            <a:r>
              <a:rPr lang="en-US" altLang="de-DE" sz="2200" dirty="0" smtClean="0"/>
              <a:t>)</a:t>
            </a:r>
          </a:p>
          <a:p>
            <a:pPr lvl="1"/>
            <a:r>
              <a:rPr lang="en-US" altLang="de-DE" sz="2000" dirty="0" smtClean="0"/>
              <a:t>CDP </a:t>
            </a:r>
            <a:r>
              <a:rPr lang="en-US" altLang="de-DE" sz="2000" dirty="0"/>
              <a:t>typically requests information from the largest publicly listed firms in a </a:t>
            </a:r>
            <a:r>
              <a:rPr lang="en-US" altLang="de-DE" sz="2000" dirty="0" smtClean="0"/>
              <a:t>country </a:t>
            </a:r>
          </a:p>
          <a:p>
            <a:pPr lvl="1"/>
            <a:r>
              <a:rPr lang="en-US" altLang="de-DE" sz="2000" dirty="0" smtClean="0"/>
              <a:t>Sample </a:t>
            </a:r>
            <a:r>
              <a:rPr lang="en-US" altLang="de-DE" sz="2000" dirty="0"/>
              <a:t>of firms that the CDP likely contacted based on their size relative to other firms in their </a:t>
            </a:r>
            <a:r>
              <a:rPr lang="en-US" altLang="de-DE" sz="2000" dirty="0" smtClean="0"/>
              <a:t>countries</a:t>
            </a:r>
            <a:endParaRPr lang="en-US" altLang="de-DE" sz="1600" dirty="0"/>
          </a:p>
        </p:txBody>
      </p:sp>
    </p:spTree>
    <p:extLst>
      <p:ext uri="{BB962C8B-B14F-4D97-AF65-F5344CB8AC3E}">
        <p14:creationId xmlns:p14="http://schemas.microsoft.com/office/powerpoint/2010/main" val="344688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042725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71"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Baseline estimation</a:t>
            </a:r>
          </a:p>
        </p:txBody>
      </p:sp>
      <p:pic>
        <p:nvPicPr>
          <p:cNvPr id="7" name="Grafik 6"/>
          <p:cNvPicPr>
            <a:picLocks noChangeAspect="1"/>
          </p:cNvPicPr>
          <p:nvPr/>
        </p:nvPicPr>
        <p:blipFill>
          <a:blip r:embed="rId7"/>
          <a:stretch>
            <a:fillRect/>
          </a:stretch>
        </p:blipFill>
        <p:spPr>
          <a:xfrm>
            <a:off x="206515" y="1212216"/>
            <a:ext cx="8708248" cy="4422029"/>
          </a:xfrm>
          <a:prstGeom prst="rect">
            <a:avLst/>
          </a:prstGeom>
        </p:spPr>
      </p:pic>
      <p:sp>
        <p:nvSpPr>
          <p:cNvPr id="8" name="Textfeld 7"/>
          <p:cNvSpPr txBox="1"/>
          <p:nvPr/>
        </p:nvSpPr>
        <p:spPr>
          <a:xfrm>
            <a:off x="4076945" y="5634245"/>
            <a:ext cx="4376846" cy="738664"/>
          </a:xfrm>
          <a:prstGeom prst="rect">
            <a:avLst/>
          </a:prstGeom>
          <a:noFill/>
        </p:spPr>
        <p:txBody>
          <a:bodyPr wrap="square" rtlCol="0">
            <a:spAutoFit/>
          </a:bodyPr>
          <a:lstStyle/>
          <a:p>
            <a:r>
              <a:rPr lang="en-US" sz="1400" dirty="0">
                <a:solidFill>
                  <a:schemeClr val="bg1"/>
                </a:solidFill>
              </a:rPr>
              <a:t>A standard deviation increase </a:t>
            </a:r>
            <a:r>
              <a:rPr lang="en-US" sz="1400" i="1" dirty="0" smtClean="0">
                <a:solidFill>
                  <a:schemeClr val="bg1"/>
                </a:solidFill>
              </a:rPr>
              <a:t>Stewardship Code IO </a:t>
            </a:r>
            <a:r>
              <a:rPr lang="en-US" sz="1400" dirty="0" smtClean="0">
                <a:solidFill>
                  <a:schemeClr val="bg1"/>
                </a:solidFill>
              </a:rPr>
              <a:t>implies </a:t>
            </a:r>
            <a:r>
              <a:rPr lang="en-US" sz="1400" dirty="0">
                <a:solidFill>
                  <a:schemeClr val="bg1"/>
                </a:solidFill>
              </a:rPr>
              <a:t>an increase in the </a:t>
            </a:r>
            <a:r>
              <a:rPr lang="en-US" sz="1400" i="1" dirty="0">
                <a:solidFill>
                  <a:schemeClr val="bg1"/>
                </a:solidFill>
              </a:rPr>
              <a:t>Scope 1 disclosure </a:t>
            </a:r>
            <a:r>
              <a:rPr lang="en-US" sz="1400" dirty="0">
                <a:solidFill>
                  <a:schemeClr val="bg1"/>
                </a:solidFill>
              </a:rPr>
              <a:t>rate by </a:t>
            </a:r>
            <a:r>
              <a:rPr lang="en-US" sz="1400" dirty="0" smtClean="0">
                <a:solidFill>
                  <a:schemeClr val="bg1"/>
                </a:solidFill>
              </a:rPr>
              <a:t>3pp, </a:t>
            </a:r>
            <a:r>
              <a:rPr lang="en-US" sz="1400" dirty="0">
                <a:solidFill>
                  <a:schemeClr val="bg1"/>
                </a:solidFill>
              </a:rPr>
              <a:t>or 12% of the variable’s unconditional probability</a:t>
            </a:r>
          </a:p>
        </p:txBody>
      </p:sp>
      <p:cxnSp>
        <p:nvCxnSpPr>
          <p:cNvPr id="10" name="Gerade Verbindung mit Pfeil 9"/>
          <p:cNvCxnSpPr/>
          <p:nvPr/>
        </p:nvCxnSpPr>
        <p:spPr>
          <a:xfrm flipH="1" flipV="1">
            <a:off x="2366755" y="2348880"/>
            <a:ext cx="3150351" cy="3285366"/>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431540" y="5724255"/>
            <a:ext cx="2925325" cy="738664"/>
          </a:xfrm>
          <a:prstGeom prst="rect">
            <a:avLst/>
          </a:prstGeom>
          <a:noFill/>
        </p:spPr>
        <p:txBody>
          <a:bodyPr wrap="square" rtlCol="0">
            <a:spAutoFit/>
          </a:bodyPr>
          <a:lstStyle/>
          <a:p>
            <a:r>
              <a:rPr lang="en-US" sz="1400" dirty="0" smtClean="0">
                <a:solidFill>
                  <a:schemeClr val="bg1"/>
                </a:solidFill>
              </a:rPr>
              <a:t>Includes measure of overall financial disclosure quality by </a:t>
            </a:r>
            <a:r>
              <a:rPr lang="en-US" sz="1400" dirty="0">
                <a:solidFill>
                  <a:schemeClr val="bg1"/>
                </a:solidFill>
              </a:rPr>
              <a:t>Chen, Miao, and </a:t>
            </a:r>
            <a:r>
              <a:rPr lang="en-US" sz="1400" dirty="0" err="1">
                <a:solidFill>
                  <a:schemeClr val="bg1"/>
                </a:solidFill>
              </a:rPr>
              <a:t>Shevlin</a:t>
            </a:r>
            <a:r>
              <a:rPr lang="en-US" sz="1400" dirty="0">
                <a:solidFill>
                  <a:schemeClr val="bg1"/>
                </a:solidFill>
              </a:rPr>
              <a:t> (2015) </a:t>
            </a:r>
          </a:p>
        </p:txBody>
      </p:sp>
      <p:cxnSp>
        <p:nvCxnSpPr>
          <p:cNvPr id="19" name="Gerade Verbindung mit Pfeil 18"/>
          <p:cNvCxnSpPr/>
          <p:nvPr/>
        </p:nvCxnSpPr>
        <p:spPr>
          <a:xfrm flipH="1" flipV="1">
            <a:off x="701570" y="4689140"/>
            <a:ext cx="835872" cy="1035115"/>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Ellipse 22"/>
          <p:cNvSpPr/>
          <p:nvPr/>
        </p:nvSpPr>
        <p:spPr>
          <a:xfrm>
            <a:off x="1781690" y="1763815"/>
            <a:ext cx="742583" cy="495055"/>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feld 2"/>
          <p:cNvSpPr txBox="1"/>
          <p:nvPr/>
        </p:nvSpPr>
        <p:spPr>
          <a:xfrm>
            <a:off x="3235650" y="829867"/>
            <a:ext cx="3772699" cy="369332"/>
          </a:xfrm>
          <a:prstGeom prst="rect">
            <a:avLst/>
          </a:prstGeom>
          <a:noFill/>
        </p:spPr>
        <p:txBody>
          <a:bodyPr wrap="none" rtlCol="0">
            <a:spAutoFit/>
          </a:bodyPr>
          <a:lstStyle/>
          <a:p>
            <a:r>
              <a:rPr lang="en-US" dirty="0" smtClean="0">
                <a:solidFill>
                  <a:schemeClr val="bg1"/>
                </a:solidFill>
              </a:rPr>
              <a:t>Not all measures available for all years</a:t>
            </a:r>
            <a:endParaRPr lang="en-US" dirty="0">
              <a:solidFill>
                <a:schemeClr val="bg1"/>
              </a:solidFill>
            </a:endParaRPr>
          </a:p>
        </p:txBody>
      </p:sp>
    </p:spTree>
    <p:extLst>
      <p:ext uri="{BB962C8B-B14F-4D97-AF65-F5344CB8AC3E}">
        <p14:creationId xmlns:p14="http://schemas.microsoft.com/office/powerpoint/2010/main" val="2350194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15386269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89" name="think-cell Folie" r:id="rId4" imgW="421" imgH="423" progId="TCLayout.ActiveDocument.1">
                  <p:embed/>
                </p:oleObj>
              </mc:Choice>
              <mc:Fallback>
                <p:oleObj name="think-cell Folie" r:id="rId4" imgW="421" imgH="423" progId="TCLayout.ActiveDocument.1">
                  <p:embed/>
                  <p:pic>
                    <p:nvPicPr>
                      <p:cNvPr id="4" name="Objek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a:xfrm>
            <a:off x="139700" y="147641"/>
            <a:ext cx="7402630" cy="776883"/>
          </a:xfrm>
        </p:spPr>
        <p:txBody>
          <a:bodyPr vert="horz"/>
          <a:lstStyle/>
          <a:p>
            <a:r>
              <a:rPr lang="en-US" dirty="0" smtClean="0"/>
              <a:t>Costs and benefits of climate-related disclosure</a:t>
            </a:r>
            <a:endParaRPr lang="en-US" dirty="0"/>
          </a:p>
        </p:txBody>
      </p:sp>
      <p:sp>
        <p:nvSpPr>
          <p:cNvPr id="3" name="Inhaltsplatzhalter 2"/>
          <p:cNvSpPr>
            <a:spLocks noGrp="1"/>
          </p:cNvSpPr>
          <p:nvPr>
            <p:ph idx="1"/>
          </p:nvPr>
        </p:nvSpPr>
        <p:spPr/>
        <p:txBody>
          <a:bodyPr>
            <a:normAutofit/>
          </a:bodyPr>
          <a:lstStyle/>
          <a:p>
            <a:r>
              <a:rPr lang="en-US" sz="2200" dirty="0" smtClean="0"/>
              <a:t>Demand </a:t>
            </a:r>
            <a:r>
              <a:rPr lang="en-US" sz="2200" dirty="0"/>
              <a:t>for climate risk reporting </a:t>
            </a:r>
            <a:r>
              <a:rPr lang="en-US" sz="2200" dirty="0" smtClean="0"/>
              <a:t>depends </a:t>
            </a:r>
            <a:r>
              <a:rPr lang="en-US" sz="2200" dirty="0"/>
              <a:t>on the costs and benefits of the disclosures </a:t>
            </a:r>
            <a:endParaRPr lang="en-US" sz="2200" dirty="0" smtClean="0"/>
          </a:p>
          <a:p>
            <a:pPr lvl="1"/>
            <a:r>
              <a:rPr lang="en-US" sz="2000" dirty="0" smtClean="0"/>
              <a:t>Goldstein </a:t>
            </a:r>
            <a:r>
              <a:rPr lang="en-US" sz="2000" dirty="0"/>
              <a:t>and Yang </a:t>
            </a:r>
            <a:r>
              <a:rPr lang="en-US" sz="2000" dirty="0" smtClean="0"/>
              <a:t>(2017); </a:t>
            </a:r>
            <a:r>
              <a:rPr lang="en-US" sz="2000" dirty="0"/>
              <a:t>Christensen, Hail, and Leuz </a:t>
            </a:r>
            <a:r>
              <a:rPr lang="en-US" sz="2000" dirty="0" smtClean="0"/>
              <a:t>(2019) </a:t>
            </a:r>
          </a:p>
          <a:p>
            <a:r>
              <a:rPr lang="en-US" sz="2200" dirty="0" smtClean="0"/>
              <a:t>Strong evidence that disclosure </a:t>
            </a:r>
            <a:r>
              <a:rPr lang="en-US" sz="2200" dirty="0"/>
              <a:t>demand is affected by climate-specific disclosure costs and </a:t>
            </a:r>
            <a:r>
              <a:rPr lang="en-US" sz="2200" dirty="0" smtClean="0"/>
              <a:t>benefits </a:t>
            </a:r>
          </a:p>
          <a:p>
            <a:r>
              <a:rPr lang="en-US" sz="2200" dirty="0" smtClean="0"/>
              <a:t>Effect </a:t>
            </a:r>
            <a:r>
              <a:rPr lang="en-US" sz="2200" dirty="0"/>
              <a:t>of climate-conscious ownership on climate-related disclosure is </a:t>
            </a:r>
            <a:endParaRPr lang="en-US" sz="2200" dirty="0" smtClean="0"/>
          </a:p>
          <a:p>
            <a:pPr lvl="1"/>
            <a:r>
              <a:rPr lang="en-US" sz="2000" dirty="0" smtClean="0"/>
              <a:t>Moderated </a:t>
            </a:r>
            <a:r>
              <a:rPr lang="en-US" sz="2000" dirty="0"/>
              <a:t>among firms with high proprietary </a:t>
            </a:r>
            <a:r>
              <a:rPr lang="en-US" sz="2000" dirty="0" smtClean="0"/>
              <a:t>disclosure costs</a:t>
            </a:r>
          </a:p>
          <a:p>
            <a:pPr lvl="1"/>
            <a:r>
              <a:rPr lang="en-US" sz="2000" dirty="0"/>
              <a:t>M</a:t>
            </a:r>
            <a:r>
              <a:rPr lang="en-US" sz="2000" dirty="0" smtClean="0"/>
              <a:t>agnified </a:t>
            </a:r>
            <a:r>
              <a:rPr lang="en-US" sz="2000" dirty="0"/>
              <a:t>among large firms with lower information production </a:t>
            </a:r>
            <a:r>
              <a:rPr lang="en-US" sz="2000" dirty="0" smtClean="0"/>
              <a:t>costs</a:t>
            </a:r>
          </a:p>
          <a:p>
            <a:pPr lvl="1"/>
            <a:r>
              <a:rPr lang="en-US" sz="2000" dirty="0" smtClean="0"/>
              <a:t>Magnified among </a:t>
            </a:r>
            <a:r>
              <a:rPr lang="en-US" sz="2000" dirty="0"/>
              <a:t>firms in highly carbon-polluting </a:t>
            </a:r>
            <a:r>
              <a:rPr lang="en-US" sz="2000" dirty="0" smtClean="0"/>
              <a:t>industries</a:t>
            </a:r>
          </a:p>
          <a:p>
            <a:endParaRPr lang="en-US" sz="2200" dirty="0"/>
          </a:p>
        </p:txBody>
      </p:sp>
    </p:spTree>
    <p:extLst>
      <p:ext uri="{BB962C8B-B14F-4D97-AF65-F5344CB8AC3E}">
        <p14:creationId xmlns:p14="http://schemas.microsoft.com/office/powerpoint/2010/main" val="3841726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1591285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816" name="think-cell Folie" r:id="rId4" imgW="421" imgH="423" progId="TCLayout.ActiveDocument.1">
                  <p:embed/>
                </p:oleObj>
              </mc:Choice>
              <mc:Fallback>
                <p:oleObj name="think-cell Folie" r:id="rId4" imgW="421" imgH="423" progId="TCLayout.ActiveDocument.1">
                  <p:embed/>
                  <p:pic>
                    <p:nvPicPr>
                      <p:cNvPr id="4" name="Objek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a:xfrm>
            <a:off x="139700" y="147641"/>
            <a:ext cx="7402630" cy="776883"/>
          </a:xfrm>
        </p:spPr>
        <p:txBody>
          <a:bodyPr vert="horz"/>
          <a:lstStyle/>
          <a:p>
            <a:r>
              <a:rPr lang="en-US" dirty="0" smtClean="0"/>
              <a:t>Influence versus selection effects</a:t>
            </a:r>
            <a:endParaRPr lang="en-US" dirty="0"/>
          </a:p>
        </p:txBody>
      </p:sp>
      <p:sp>
        <p:nvSpPr>
          <p:cNvPr id="3" name="Inhaltsplatzhalter 2"/>
          <p:cNvSpPr>
            <a:spLocks noGrp="1"/>
          </p:cNvSpPr>
          <p:nvPr>
            <p:ph idx="1"/>
          </p:nvPr>
        </p:nvSpPr>
        <p:spPr/>
        <p:txBody>
          <a:bodyPr>
            <a:normAutofit/>
          </a:bodyPr>
          <a:lstStyle/>
          <a:p>
            <a:r>
              <a:rPr lang="en-US" sz="2200" dirty="0" smtClean="0"/>
              <a:t>Estimated relations may </a:t>
            </a:r>
            <a:r>
              <a:rPr lang="en-US" sz="2200" dirty="0"/>
              <a:t>exist for two </a:t>
            </a:r>
            <a:r>
              <a:rPr lang="en-US" sz="2200" i="1" dirty="0"/>
              <a:t>nonmutually</a:t>
            </a:r>
            <a:r>
              <a:rPr lang="en-US" sz="2200" dirty="0"/>
              <a:t> exclusive reasons. </a:t>
            </a:r>
            <a:endParaRPr lang="en-US" sz="2200" dirty="0" smtClean="0"/>
          </a:p>
          <a:p>
            <a:r>
              <a:rPr lang="en-US" sz="2200" dirty="0" smtClean="0"/>
              <a:t>Influence Effect</a:t>
            </a:r>
          </a:p>
          <a:p>
            <a:pPr lvl="1"/>
            <a:r>
              <a:rPr lang="en-US" sz="2000" dirty="0" smtClean="0"/>
              <a:t>Climate-conscious </a:t>
            </a:r>
            <a:r>
              <a:rPr lang="en-US" sz="2000" dirty="0"/>
              <a:t>institutions may actively engage firms to demand that they voluntarily produce such information </a:t>
            </a:r>
            <a:endParaRPr lang="en-US" sz="2000" dirty="0" smtClean="0"/>
          </a:p>
          <a:p>
            <a:r>
              <a:rPr lang="en-US" sz="2200" dirty="0" smtClean="0"/>
              <a:t>Selection Effect</a:t>
            </a:r>
          </a:p>
          <a:p>
            <a:pPr lvl="1"/>
            <a:r>
              <a:rPr lang="en-US" sz="2000" dirty="0" smtClean="0"/>
              <a:t>Climate-conscious </a:t>
            </a:r>
            <a:r>
              <a:rPr lang="en-US" sz="2000" dirty="0"/>
              <a:t>institutions could have a propensity to invest in firms that provide such </a:t>
            </a:r>
            <a:r>
              <a:rPr lang="en-US" sz="2000" dirty="0" smtClean="0"/>
              <a:t>disclosures</a:t>
            </a:r>
          </a:p>
          <a:p>
            <a:r>
              <a:rPr lang="en-US" sz="2200" dirty="0" smtClean="0"/>
              <a:t>Explore </a:t>
            </a:r>
            <a:r>
              <a:rPr lang="en-US" sz="2200" dirty="0"/>
              <a:t>three settings to understand </a:t>
            </a:r>
            <a:r>
              <a:rPr lang="en-US" sz="2200" dirty="0" smtClean="0"/>
              <a:t>where </a:t>
            </a:r>
            <a:r>
              <a:rPr lang="en-US" sz="2200" dirty="0"/>
              <a:t>the </a:t>
            </a:r>
            <a:r>
              <a:rPr lang="en-US" sz="2200" dirty="0" smtClean="0"/>
              <a:t>relations originate from</a:t>
            </a:r>
            <a:endParaRPr lang="en-US" sz="2200" dirty="0"/>
          </a:p>
        </p:txBody>
      </p:sp>
      <p:pic>
        <p:nvPicPr>
          <p:cNvPr id="7" name="Grafik 6"/>
          <p:cNvPicPr>
            <a:picLocks noChangeAspect="1"/>
          </p:cNvPicPr>
          <p:nvPr/>
        </p:nvPicPr>
        <p:blipFill>
          <a:blip r:embed="rId6"/>
          <a:stretch>
            <a:fillRect/>
          </a:stretch>
        </p:blipFill>
        <p:spPr>
          <a:xfrm>
            <a:off x="926595" y="4899417"/>
            <a:ext cx="1830902" cy="1218382"/>
          </a:xfrm>
          <a:prstGeom prst="rect">
            <a:avLst/>
          </a:prstGeom>
        </p:spPr>
      </p:pic>
      <p:pic>
        <p:nvPicPr>
          <p:cNvPr id="8" name="Grafik 7"/>
          <p:cNvPicPr>
            <a:picLocks noChangeAspect="1"/>
          </p:cNvPicPr>
          <p:nvPr/>
        </p:nvPicPr>
        <p:blipFill>
          <a:blip r:embed="rId7"/>
          <a:stretch>
            <a:fillRect/>
          </a:stretch>
        </p:blipFill>
        <p:spPr>
          <a:xfrm>
            <a:off x="6102170" y="4899417"/>
            <a:ext cx="2375343" cy="1187672"/>
          </a:xfrm>
          <a:prstGeom prst="rect">
            <a:avLst/>
          </a:prstGeom>
        </p:spPr>
      </p:pic>
      <p:pic>
        <p:nvPicPr>
          <p:cNvPr id="9" name="Grafik 8"/>
          <p:cNvPicPr>
            <a:picLocks noChangeAspect="1"/>
          </p:cNvPicPr>
          <p:nvPr/>
        </p:nvPicPr>
        <p:blipFill>
          <a:blip r:embed="rId8"/>
          <a:stretch>
            <a:fillRect/>
          </a:stretch>
        </p:blipFill>
        <p:spPr>
          <a:xfrm>
            <a:off x="3356865" y="4898656"/>
            <a:ext cx="2231935" cy="1188433"/>
          </a:xfrm>
          <a:prstGeom prst="rect">
            <a:avLst/>
          </a:prstGeom>
        </p:spPr>
      </p:pic>
    </p:spTree>
    <p:extLst>
      <p:ext uri="{BB962C8B-B14F-4D97-AF65-F5344CB8AC3E}">
        <p14:creationId xmlns:p14="http://schemas.microsoft.com/office/powerpoint/2010/main" val="3632826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35937119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43"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Objectives of my talk</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endParaRPr lang="en-US" altLang="de-DE" sz="4000" dirty="0" smtClean="0">
              <a:solidFill>
                <a:schemeClr val="bg1"/>
              </a:solidFill>
            </a:endParaRPr>
          </a:p>
          <a:p>
            <a:pPr marL="0" indent="0">
              <a:buNone/>
            </a:pPr>
            <a:r>
              <a:rPr lang="en-US" altLang="de-DE" sz="4000" dirty="0" smtClean="0">
                <a:solidFill>
                  <a:schemeClr val="bg1"/>
                </a:solidFill>
              </a:rPr>
              <a:t>Some evidence</a:t>
            </a:r>
          </a:p>
          <a:p>
            <a:pPr marL="0" indent="0">
              <a:buNone/>
            </a:pPr>
            <a:endParaRPr lang="en-US" altLang="de-DE" sz="4000" dirty="0" smtClean="0"/>
          </a:p>
          <a:p>
            <a:pPr marL="0" indent="0">
              <a:buNone/>
            </a:pPr>
            <a:r>
              <a:rPr lang="en-US" altLang="de-DE" sz="4000" dirty="0" smtClean="0"/>
              <a:t>Some hope</a:t>
            </a:r>
          </a:p>
          <a:p>
            <a:pPr marL="0" indent="0">
              <a:buNone/>
            </a:pPr>
            <a:endParaRPr lang="en-US" altLang="de-DE" sz="4000" dirty="0" smtClean="0">
              <a:solidFill>
                <a:schemeClr val="bg1"/>
              </a:solidFill>
            </a:endParaRPr>
          </a:p>
          <a:p>
            <a:pPr marL="0" indent="0">
              <a:buNone/>
            </a:pPr>
            <a:r>
              <a:rPr lang="en-US" altLang="de-DE" sz="4000" dirty="0" smtClean="0">
                <a:solidFill>
                  <a:schemeClr val="bg1"/>
                </a:solidFill>
              </a:rPr>
              <a:t>Some action guidance</a:t>
            </a:r>
            <a:endParaRPr lang="en-US" altLang="de-DE" sz="4000" dirty="0">
              <a:solidFill>
                <a:schemeClr val="bg1"/>
              </a:solidFill>
            </a:endParaRPr>
          </a:p>
        </p:txBody>
      </p:sp>
    </p:spTree>
    <p:extLst>
      <p:ext uri="{BB962C8B-B14F-4D97-AF65-F5344CB8AC3E}">
        <p14:creationId xmlns:p14="http://schemas.microsoft.com/office/powerpoint/2010/main" val="4273736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14293791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59" name="think-cell Folie" r:id="rId4" imgW="421" imgH="423" progId="TCLayout.ActiveDocument.1">
                  <p:embed/>
                </p:oleObj>
              </mc:Choice>
              <mc:Fallback>
                <p:oleObj name="think-cell Folie" r:id="rId4" imgW="421" imgH="42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9" name="Grafik 18"/>
          <p:cNvPicPr>
            <a:picLocks noChangeAspect="1"/>
          </p:cNvPicPr>
          <p:nvPr/>
        </p:nvPicPr>
        <p:blipFill>
          <a:blip r:embed="rId6"/>
          <a:stretch>
            <a:fillRect/>
          </a:stretch>
        </p:blipFill>
        <p:spPr>
          <a:xfrm>
            <a:off x="791580" y="1313765"/>
            <a:ext cx="7290810" cy="4808253"/>
          </a:xfrm>
          <a:prstGeom prst="rect">
            <a:avLst/>
          </a:prstGeom>
        </p:spPr>
      </p:pic>
      <p:sp>
        <p:nvSpPr>
          <p:cNvPr id="2" name="Titel 1"/>
          <p:cNvSpPr>
            <a:spLocks noGrp="1"/>
          </p:cNvSpPr>
          <p:nvPr>
            <p:ph type="title"/>
          </p:nvPr>
        </p:nvSpPr>
        <p:spPr/>
        <p:txBody>
          <a:bodyPr vert="horz"/>
          <a:lstStyle/>
          <a:p>
            <a:r>
              <a:rPr lang="en-US" dirty="0" smtClean="0"/>
              <a:t>French Article 173 in 2016</a:t>
            </a:r>
            <a:endParaRPr lang="en-US" dirty="0"/>
          </a:p>
        </p:txBody>
      </p:sp>
      <p:sp>
        <p:nvSpPr>
          <p:cNvPr id="13" name="Textfeld 12"/>
          <p:cNvSpPr txBox="1"/>
          <p:nvPr/>
        </p:nvSpPr>
        <p:spPr>
          <a:xfrm>
            <a:off x="2636785" y="662914"/>
            <a:ext cx="5059070" cy="523220"/>
          </a:xfrm>
          <a:prstGeom prst="rect">
            <a:avLst/>
          </a:prstGeom>
          <a:noFill/>
        </p:spPr>
        <p:txBody>
          <a:bodyPr wrap="square" rtlCol="0">
            <a:spAutoFit/>
          </a:bodyPr>
          <a:lstStyle/>
          <a:p>
            <a:pPr algn="ctr"/>
            <a:r>
              <a:rPr lang="en-US" sz="1400" i="1" dirty="0">
                <a:solidFill>
                  <a:schemeClr val="bg1"/>
                </a:solidFill>
              </a:rPr>
              <a:t>Scope 1 disclosure</a:t>
            </a:r>
            <a:r>
              <a:rPr lang="en-US" sz="1400" dirty="0">
                <a:solidFill>
                  <a:schemeClr val="bg1"/>
                </a:solidFill>
              </a:rPr>
              <a:t> increases by 4pp more at firms with high French ownership after Article </a:t>
            </a:r>
            <a:r>
              <a:rPr lang="en-US" sz="1400" dirty="0" smtClean="0">
                <a:solidFill>
                  <a:schemeClr val="bg1"/>
                </a:solidFill>
              </a:rPr>
              <a:t>173 (compares with </a:t>
            </a:r>
            <a:r>
              <a:rPr lang="en-US" sz="1400" dirty="0">
                <a:solidFill>
                  <a:schemeClr val="bg1"/>
                </a:solidFill>
              </a:rPr>
              <a:t>mean of 26</a:t>
            </a:r>
            <a:r>
              <a:rPr lang="en-US" sz="1400" dirty="0" smtClean="0">
                <a:solidFill>
                  <a:schemeClr val="bg1"/>
                </a:solidFill>
              </a:rPr>
              <a:t>%) </a:t>
            </a:r>
            <a:endParaRPr lang="en-US" sz="1400" dirty="0">
              <a:solidFill>
                <a:schemeClr val="bg1"/>
              </a:solidFill>
            </a:endParaRPr>
          </a:p>
        </p:txBody>
      </p:sp>
      <p:cxnSp>
        <p:nvCxnSpPr>
          <p:cNvPr id="14" name="Gerade Verbindung mit Pfeil 13"/>
          <p:cNvCxnSpPr/>
          <p:nvPr/>
        </p:nvCxnSpPr>
        <p:spPr>
          <a:xfrm>
            <a:off x="3989526" y="1235766"/>
            <a:ext cx="236965" cy="736451"/>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Ellipse 14"/>
          <p:cNvSpPr/>
          <p:nvPr/>
        </p:nvSpPr>
        <p:spPr>
          <a:xfrm>
            <a:off x="3986935" y="2078850"/>
            <a:ext cx="855095" cy="43552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Grafik 19"/>
          <p:cNvPicPr>
            <a:picLocks noChangeAspect="1"/>
          </p:cNvPicPr>
          <p:nvPr/>
        </p:nvPicPr>
        <p:blipFill>
          <a:blip r:embed="rId7"/>
          <a:stretch>
            <a:fillRect/>
          </a:stretch>
        </p:blipFill>
        <p:spPr>
          <a:xfrm>
            <a:off x="386535" y="738921"/>
            <a:ext cx="1299970" cy="865071"/>
          </a:xfrm>
          <a:prstGeom prst="rect">
            <a:avLst/>
          </a:prstGeom>
        </p:spPr>
      </p:pic>
      <p:sp>
        <p:nvSpPr>
          <p:cNvPr id="4" name="Textfeld 3"/>
          <p:cNvSpPr txBox="1"/>
          <p:nvPr/>
        </p:nvSpPr>
        <p:spPr>
          <a:xfrm>
            <a:off x="5067055" y="6084295"/>
            <a:ext cx="3201646" cy="307777"/>
          </a:xfrm>
          <a:prstGeom prst="rect">
            <a:avLst/>
          </a:prstGeom>
          <a:noFill/>
        </p:spPr>
        <p:txBody>
          <a:bodyPr wrap="none" rtlCol="0">
            <a:spAutoFit/>
          </a:bodyPr>
          <a:lstStyle/>
          <a:p>
            <a:r>
              <a:rPr lang="en-US" sz="1400" dirty="0" smtClean="0">
                <a:solidFill>
                  <a:schemeClr val="bg1"/>
                </a:solidFill>
              </a:rPr>
              <a:t>Other variables not available for the tests</a:t>
            </a:r>
            <a:endParaRPr lang="en-US" sz="1400" dirty="0">
              <a:solidFill>
                <a:schemeClr val="bg1"/>
              </a:solidFill>
            </a:endParaRPr>
          </a:p>
        </p:txBody>
      </p:sp>
    </p:spTree>
    <p:extLst>
      <p:ext uri="{BB962C8B-B14F-4D97-AF65-F5344CB8AC3E}">
        <p14:creationId xmlns:p14="http://schemas.microsoft.com/office/powerpoint/2010/main" val="1513288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extLst>
              <p:ext uri="{D42A27DB-BD31-4B8C-83A1-F6EECF244321}">
                <p14:modId xmlns:p14="http://schemas.microsoft.com/office/powerpoint/2010/main" val="39478714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82" name="think-cell Folie" r:id="rId4" imgW="421" imgH="423" progId="TCLayout.ActiveDocument.1">
                  <p:embed/>
                </p:oleObj>
              </mc:Choice>
              <mc:Fallback>
                <p:oleObj name="think-cell Folie" r:id="rId4" imgW="421" imgH="423" progId="TCLayout.ActiveDocument.1">
                  <p:embed/>
                  <p:pic>
                    <p:nvPicPr>
                      <p:cNvPr id="5" name="Objekt 4"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Grafik 8"/>
          <p:cNvPicPr>
            <a:picLocks noChangeAspect="1"/>
          </p:cNvPicPr>
          <p:nvPr/>
        </p:nvPicPr>
        <p:blipFill>
          <a:blip r:embed="rId6"/>
          <a:stretch>
            <a:fillRect/>
          </a:stretch>
        </p:blipFill>
        <p:spPr>
          <a:xfrm>
            <a:off x="855907" y="1135794"/>
            <a:ext cx="6172045" cy="5168626"/>
          </a:xfrm>
          <a:prstGeom prst="rect">
            <a:avLst/>
          </a:prstGeom>
        </p:spPr>
      </p:pic>
      <p:sp>
        <p:nvSpPr>
          <p:cNvPr id="2" name="Titel 1"/>
          <p:cNvSpPr>
            <a:spLocks noGrp="1"/>
          </p:cNvSpPr>
          <p:nvPr>
            <p:ph type="title"/>
          </p:nvPr>
        </p:nvSpPr>
        <p:spPr/>
        <p:txBody>
          <a:bodyPr vert="horz"/>
          <a:lstStyle/>
          <a:p>
            <a:r>
              <a:rPr lang="en-US" dirty="0" smtClean="0"/>
              <a:t>Climate Action 100+ in 2018</a:t>
            </a:r>
            <a:endParaRPr lang="en-US" dirty="0"/>
          </a:p>
        </p:txBody>
      </p:sp>
      <p:sp>
        <p:nvSpPr>
          <p:cNvPr id="13" name="Textfeld 12"/>
          <p:cNvSpPr txBox="1"/>
          <p:nvPr/>
        </p:nvSpPr>
        <p:spPr>
          <a:xfrm>
            <a:off x="7362310" y="2677144"/>
            <a:ext cx="1433984" cy="2246769"/>
          </a:xfrm>
          <a:prstGeom prst="rect">
            <a:avLst/>
          </a:prstGeom>
          <a:noFill/>
        </p:spPr>
        <p:txBody>
          <a:bodyPr wrap="square" rtlCol="0">
            <a:spAutoFit/>
          </a:bodyPr>
          <a:lstStyle/>
          <a:p>
            <a:pPr algn="ctr"/>
            <a:r>
              <a:rPr lang="en-US" sz="1400" dirty="0" smtClean="0">
                <a:solidFill>
                  <a:schemeClr val="bg1"/>
                </a:solidFill>
              </a:rPr>
              <a:t>Scope 2 and 3 </a:t>
            </a:r>
            <a:r>
              <a:rPr lang="en-US" sz="1400" dirty="0">
                <a:solidFill>
                  <a:schemeClr val="bg1"/>
                </a:solidFill>
              </a:rPr>
              <a:t>verification increases by 17pp </a:t>
            </a:r>
            <a:r>
              <a:rPr lang="en-US" sz="1400" dirty="0" smtClean="0">
                <a:solidFill>
                  <a:schemeClr val="bg1"/>
                </a:solidFill>
              </a:rPr>
              <a:t>and 31pp, compares </a:t>
            </a:r>
            <a:r>
              <a:rPr lang="en-US" sz="1400" dirty="0">
                <a:solidFill>
                  <a:schemeClr val="bg1"/>
                </a:solidFill>
              </a:rPr>
              <a:t>to verification propensities of 78% and 54% among targets before </a:t>
            </a:r>
            <a:r>
              <a:rPr lang="en-US" sz="1400" dirty="0" smtClean="0">
                <a:solidFill>
                  <a:schemeClr val="bg1"/>
                </a:solidFill>
              </a:rPr>
              <a:t>2018</a:t>
            </a:r>
            <a:endParaRPr lang="en-US" sz="1400" dirty="0">
              <a:solidFill>
                <a:schemeClr val="bg1"/>
              </a:solidFill>
            </a:endParaRPr>
          </a:p>
        </p:txBody>
      </p:sp>
      <p:cxnSp>
        <p:nvCxnSpPr>
          <p:cNvPr id="14" name="Gerade Verbindung mit Pfeil 13"/>
          <p:cNvCxnSpPr/>
          <p:nvPr/>
        </p:nvCxnSpPr>
        <p:spPr>
          <a:xfrm flipH="1" flipV="1">
            <a:off x="7027952" y="2150145"/>
            <a:ext cx="874418" cy="42376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Ellipse 14"/>
          <p:cNvSpPr/>
          <p:nvPr/>
        </p:nvSpPr>
        <p:spPr>
          <a:xfrm>
            <a:off x="4887035" y="1655090"/>
            <a:ext cx="2025225" cy="495055"/>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Grafik 16"/>
          <p:cNvPicPr>
            <a:picLocks noChangeAspect="1"/>
          </p:cNvPicPr>
          <p:nvPr/>
        </p:nvPicPr>
        <p:blipFill>
          <a:blip r:embed="rId7"/>
          <a:stretch>
            <a:fillRect/>
          </a:stretch>
        </p:blipFill>
        <p:spPr>
          <a:xfrm>
            <a:off x="393686" y="768433"/>
            <a:ext cx="1665185" cy="886657"/>
          </a:xfrm>
          <a:prstGeom prst="rect">
            <a:avLst/>
          </a:prstGeom>
        </p:spPr>
      </p:pic>
      <p:sp>
        <p:nvSpPr>
          <p:cNvPr id="10" name="Textfeld 9"/>
          <p:cNvSpPr txBox="1"/>
          <p:nvPr/>
        </p:nvSpPr>
        <p:spPr>
          <a:xfrm>
            <a:off x="5195779" y="6226568"/>
            <a:ext cx="3201646" cy="307777"/>
          </a:xfrm>
          <a:prstGeom prst="rect">
            <a:avLst/>
          </a:prstGeom>
          <a:noFill/>
        </p:spPr>
        <p:txBody>
          <a:bodyPr wrap="none" rtlCol="0">
            <a:spAutoFit/>
          </a:bodyPr>
          <a:lstStyle/>
          <a:p>
            <a:r>
              <a:rPr lang="en-US" sz="1400" dirty="0" smtClean="0">
                <a:solidFill>
                  <a:schemeClr val="bg1"/>
                </a:solidFill>
              </a:rPr>
              <a:t>Other variables not available for the tests</a:t>
            </a:r>
            <a:endParaRPr lang="en-US" sz="1400" dirty="0">
              <a:solidFill>
                <a:schemeClr val="bg1"/>
              </a:solidFill>
            </a:endParaRPr>
          </a:p>
        </p:txBody>
      </p:sp>
    </p:spTree>
    <p:extLst>
      <p:ext uri="{BB962C8B-B14F-4D97-AF65-F5344CB8AC3E}">
        <p14:creationId xmlns:p14="http://schemas.microsoft.com/office/powerpoint/2010/main" val="3440700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6194895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905" name="think-cell Folie" r:id="rId4" imgW="421" imgH="423" progId="TCLayout.ActiveDocument.1">
                  <p:embed/>
                </p:oleObj>
              </mc:Choice>
              <mc:Fallback>
                <p:oleObj name="think-cell Folie" r:id="rId4" imgW="421" imgH="42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a:xfrm>
            <a:off x="139700" y="147641"/>
            <a:ext cx="6142490" cy="776883"/>
          </a:xfrm>
        </p:spPr>
        <p:txBody>
          <a:bodyPr vert="horz"/>
          <a:lstStyle/>
          <a:p>
            <a:r>
              <a:rPr lang="en-US" dirty="0" smtClean="0"/>
              <a:t>UK Mandatory Carbon Disclosure in 2013</a:t>
            </a:r>
            <a:endParaRPr lang="en-US" dirty="0"/>
          </a:p>
        </p:txBody>
      </p:sp>
      <p:pic>
        <p:nvPicPr>
          <p:cNvPr id="4" name="Grafik 3"/>
          <p:cNvPicPr>
            <a:picLocks noChangeAspect="1"/>
          </p:cNvPicPr>
          <p:nvPr/>
        </p:nvPicPr>
        <p:blipFill>
          <a:blip r:embed="rId6"/>
          <a:stretch>
            <a:fillRect/>
          </a:stretch>
        </p:blipFill>
        <p:spPr>
          <a:xfrm>
            <a:off x="611560" y="1673805"/>
            <a:ext cx="8024552" cy="3961732"/>
          </a:xfrm>
          <a:prstGeom prst="rect">
            <a:avLst/>
          </a:prstGeom>
        </p:spPr>
      </p:pic>
      <p:sp>
        <p:nvSpPr>
          <p:cNvPr id="10" name="Ellipse 9"/>
          <p:cNvSpPr/>
          <p:nvPr/>
        </p:nvSpPr>
        <p:spPr>
          <a:xfrm>
            <a:off x="3611223" y="2348880"/>
            <a:ext cx="870767" cy="495055"/>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Gerade Verbindung mit Pfeil 10"/>
          <p:cNvCxnSpPr/>
          <p:nvPr/>
        </p:nvCxnSpPr>
        <p:spPr>
          <a:xfrm flipH="1">
            <a:off x="4286299" y="1599599"/>
            <a:ext cx="555731" cy="720726"/>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feld 13"/>
          <p:cNvSpPr txBox="1"/>
          <p:nvPr/>
        </p:nvSpPr>
        <p:spPr>
          <a:xfrm>
            <a:off x="3446874" y="924524"/>
            <a:ext cx="5189237" cy="738664"/>
          </a:xfrm>
          <a:prstGeom prst="rect">
            <a:avLst/>
          </a:prstGeom>
          <a:noFill/>
        </p:spPr>
        <p:txBody>
          <a:bodyPr wrap="square" rtlCol="0">
            <a:spAutoFit/>
          </a:bodyPr>
          <a:lstStyle/>
          <a:p>
            <a:pPr algn="ctr"/>
            <a:r>
              <a:rPr lang="en-US" sz="1400" i="1" dirty="0">
                <a:solidFill>
                  <a:schemeClr val="bg1"/>
                </a:solidFill>
              </a:rPr>
              <a:t>Stewardship-code </a:t>
            </a:r>
            <a:r>
              <a:rPr lang="en-US" sz="1400" i="1" dirty="0" smtClean="0">
                <a:solidFill>
                  <a:schemeClr val="bg1"/>
                </a:solidFill>
              </a:rPr>
              <a:t>IO</a:t>
            </a:r>
            <a:r>
              <a:rPr lang="en-US" sz="1400" dirty="0" smtClean="0">
                <a:solidFill>
                  <a:schemeClr val="bg1"/>
                </a:solidFill>
              </a:rPr>
              <a:t> </a:t>
            </a:r>
            <a:r>
              <a:rPr lang="en-US" sz="1400" dirty="0">
                <a:solidFill>
                  <a:schemeClr val="bg1"/>
                </a:solidFill>
              </a:rPr>
              <a:t>increases by 1.8pp more at UK firms forced to comply, which compares with an average stewardship-code ownership in UK pre-reform noncompliers of 21% </a:t>
            </a:r>
            <a:r>
              <a:rPr lang="en-US" sz="1400" dirty="0" smtClean="0">
                <a:solidFill>
                  <a:schemeClr val="bg1"/>
                </a:solidFill>
              </a:rPr>
              <a:t>(coefficients x10)</a:t>
            </a:r>
            <a:endParaRPr lang="en-US" sz="1400" dirty="0">
              <a:solidFill>
                <a:schemeClr val="bg1"/>
              </a:solidFill>
            </a:endParaRPr>
          </a:p>
        </p:txBody>
      </p:sp>
      <p:pic>
        <p:nvPicPr>
          <p:cNvPr id="17" name="Grafik 16"/>
          <p:cNvPicPr>
            <a:picLocks noChangeAspect="1"/>
          </p:cNvPicPr>
          <p:nvPr/>
        </p:nvPicPr>
        <p:blipFill>
          <a:blip r:embed="rId7"/>
          <a:stretch>
            <a:fillRect/>
          </a:stretch>
        </p:blipFill>
        <p:spPr>
          <a:xfrm>
            <a:off x="412762" y="939521"/>
            <a:ext cx="1828607" cy="914304"/>
          </a:xfrm>
          <a:prstGeom prst="rect">
            <a:avLst/>
          </a:prstGeom>
        </p:spPr>
      </p:pic>
    </p:spTree>
    <p:extLst>
      <p:ext uri="{BB962C8B-B14F-4D97-AF65-F5344CB8AC3E}">
        <p14:creationId xmlns:p14="http://schemas.microsoft.com/office/powerpoint/2010/main" val="29204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9804961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929"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Conclusions</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pPr marL="457200" indent="-457200">
              <a:buFont typeface="+mj-lt"/>
              <a:buAutoNum type="arabicPeriod"/>
            </a:pPr>
            <a:r>
              <a:rPr lang="en-US" altLang="de-DE" sz="2200" dirty="0" smtClean="0"/>
              <a:t>Institutional investors </a:t>
            </a:r>
            <a:r>
              <a:rPr lang="en-US" altLang="de-DE" sz="2200" dirty="0"/>
              <a:t>value and demand climate-related </a:t>
            </a:r>
            <a:r>
              <a:rPr lang="en-US" altLang="de-DE" sz="2200" dirty="0" smtClean="0"/>
              <a:t>disclosures</a:t>
            </a:r>
          </a:p>
          <a:p>
            <a:pPr marL="457200" indent="-457200">
              <a:buFont typeface="+mj-lt"/>
              <a:buAutoNum type="arabicPeriod"/>
            </a:pPr>
            <a:r>
              <a:rPr lang="en-US" altLang="de-DE" sz="2200" dirty="0" smtClean="0"/>
              <a:t>Their </a:t>
            </a:r>
            <a:r>
              <a:rPr lang="en-US" altLang="de-DE" sz="2200" dirty="0"/>
              <a:t>disclosure demand is affected by climate-specific disclosure costs and </a:t>
            </a:r>
            <a:r>
              <a:rPr lang="en-US" altLang="de-DE" sz="2200" dirty="0" smtClean="0"/>
              <a:t>benefits </a:t>
            </a:r>
            <a:endParaRPr lang="en-US" altLang="de-DE" sz="2200" dirty="0"/>
          </a:p>
          <a:p>
            <a:pPr marL="457200" indent="-457200">
              <a:buFont typeface="+mj-lt"/>
              <a:buAutoNum type="arabicPeriod"/>
            </a:pPr>
            <a:r>
              <a:rPr lang="en-US" altLang="de-DE" sz="2200" dirty="0" smtClean="0"/>
              <a:t>Influence </a:t>
            </a:r>
            <a:r>
              <a:rPr lang="en-US" altLang="de-DE" sz="2200" dirty="0"/>
              <a:t>and selection effects explain the equilibrium relations between institutional ownership and </a:t>
            </a:r>
            <a:r>
              <a:rPr lang="en-US" altLang="de-DE" sz="2200" dirty="0" smtClean="0"/>
              <a:t>disclosure </a:t>
            </a:r>
          </a:p>
          <a:p>
            <a:pPr marL="0" indent="0">
              <a:buNone/>
            </a:pPr>
            <a:r>
              <a:rPr lang="en-US" altLang="de-DE" sz="2200" dirty="0" smtClean="0"/>
              <a:t>More broadly: </a:t>
            </a:r>
          </a:p>
          <a:p>
            <a:r>
              <a:rPr lang="en-US" altLang="de-DE" sz="2200" dirty="0" smtClean="0"/>
              <a:t>Evidence on how “capitalism can help fight climate change” (FAZ 2021)</a:t>
            </a:r>
          </a:p>
          <a:p>
            <a:pPr marL="0" indent="0">
              <a:buNone/>
            </a:pPr>
            <a:endParaRPr lang="en-US" altLang="de-DE" sz="2200" dirty="0" smtClean="0"/>
          </a:p>
          <a:p>
            <a:pPr marL="0" indent="0">
              <a:buNone/>
            </a:pPr>
            <a:r>
              <a:rPr lang="en-US" altLang="de-DE" sz="2200" dirty="0" smtClean="0"/>
              <a:t>Why hope?</a:t>
            </a:r>
          </a:p>
          <a:p>
            <a:r>
              <a:rPr lang="en-US" altLang="de-DE" sz="2200" dirty="0"/>
              <a:t>	</a:t>
            </a:r>
            <a:r>
              <a:rPr lang="en-US" altLang="de-DE" sz="2200" dirty="0" smtClean="0"/>
              <a:t>More disclosure has been shown to lead to reduced emissions </a:t>
            </a:r>
          </a:p>
          <a:p>
            <a:pPr marL="0" indent="0">
              <a:buNone/>
            </a:pPr>
            <a:r>
              <a:rPr lang="en-US" altLang="de-DE" sz="2200" dirty="0" smtClean="0"/>
              <a:t>What actions?</a:t>
            </a:r>
          </a:p>
          <a:p>
            <a:r>
              <a:rPr lang="en-US" altLang="de-DE" sz="2200" dirty="0" smtClean="0"/>
              <a:t>Structured, data-driven mandatory reporting</a:t>
            </a:r>
          </a:p>
          <a:p>
            <a:pPr marL="457200" indent="-457200">
              <a:buFont typeface="+mj-lt"/>
              <a:buAutoNum type="arabicPeriod"/>
            </a:pPr>
            <a:endParaRPr lang="en-US" altLang="de-DE" sz="2200" dirty="0"/>
          </a:p>
        </p:txBody>
      </p:sp>
    </p:spTree>
    <p:extLst>
      <p:ext uri="{BB962C8B-B14F-4D97-AF65-F5344CB8AC3E}">
        <p14:creationId xmlns:p14="http://schemas.microsoft.com/office/powerpoint/2010/main" val="161838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Thank</a:t>
            </a:r>
            <a:r>
              <a:rPr lang="de-DE" dirty="0" smtClean="0"/>
              <a:t> YOU </a:t>
            </a:r>
            <a:r>
              <a:rPr lang="de-DE" dirty="0" err="1"/>
              <a:t>for</a:t>
            </a:r>
            <a:r>
              <a:rPr lang="de-DE" dirty="0"/>
              <a:t> </a:t>
            </a:r>
            <a:br>
              <a:rPr lang="de-DE" dirty="0"/>
            </a:br>
            <a:r>
              <a:rPr lang="de-DE" dirty="0" err="1"/>
              <a:t>your</a:t>
            </a:r>
            <a:r>
              <a:rPr lang="de-DE" dirty="0"/>
              <a:t> </a:t>
            </a:r>
            <a:r>
              <a:rPr lang="de-DE" dirty="0" err="1"/>
              <a:t>attention</a:t>
            </a:r>
            <a:endParaRPr lang="de-DE" dirty="0"/>
          </a:p>
        </p:txBody>
      </p:sp>
    </p:spTree>
    <p:extLst>
      <p:ext uri="{BB962C8B-B14F-4D97-AF65-F5344CB8AC3E}">
        <p14:creationId xmlns:p14="http://schemas.microsoft.com/office/powerpoint/2010/main" val="2178677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90"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Survey conclusions</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r>
              <a:rPr lang="en-US" altLang="de-DE" sz="2200" dirty="0" smtClean="0"/>
              <a:t>Strong </a:t>
            </a:r>
            <a:r>
              <a:rPr lang="en-US" altLang="de-DE" sz="2200" dirty="0"/>
              <a:t>belief that climate-related disclosure is </a:t>
            </a:r>
            <a:r>
              <a:rPr lang="en-US" altLang="de-DE" sz="2200" dirty="0" smtClean="0"/>
              <a:t>important</a:t>
            </a:r>
          </a:p>
          <a:p>
            <a:r>
              <a:rPr lang="en-US" altLang="de-DE" sz="2200" dirty="0" smtClean="0"/>
              <a:t>Current </a:t>
            </a:r>
            <a:r>
              <a:rPr lang="en-US" altLang="de-DE" sz="2200" dirty="0"/>
              <a:t>climate risk disclosures </a:t>
            </a:r>
            <a:r>
              <a:rPr lang="en-US" altLang="de-DE" sz="2200" dirty="0" smtClean="0"/>
              <a:t>perceived as uninformative </a:t>
            </a:r>
            <a:r>
              <a:rPr lang="en-US" altLang="de-DE" sz="2200" dirty="0"/>
              <a:t>and </a:t>
            </a:r>
            <a:r>
              <a:rPr lang="en-US" altLang="de-DE" sz="2200" dirty="0" smtClean="0"/>
              <a:t>imprecise</a:t>
            </a:r>
          </a:p>
          <a:p>
            <a:r>
              <a:rPr lang="en-US" altLang="de-DE" sz="2200" dirty="0" smtClean="0"/>
              <a:t>Strong </a:t>
            </a:r>
            <a:r>
              <a:rPr lang="en-US" altLang="de-DE" sz="2200" dirty="0"/>
              <a:t>investor demand for climate-related </a:t>
            </a:r>
            <a:r>
              <a:rPr lang="en-US" altLang="de-DE" sz="2200" dirty="0" smtClean="0"/>
              <a:t>disclosures</a:t>
            </a:r>
          </a:p>
          <a:p>
            <a:r>
              <a:rPr lang="en-US" altLang="de-DE" sz="2200" dirty="0" smtClean="0"/>
              <a:t>Institutions actively </a:t>
            </a:r>
            <a:r>
              <a:rPr lang="en-US" altLang="de-DE" sz="2200" dirty="0"/>
              <a:t>engage </a:t>
            </a:r>
            <a:r>
              <a:rPr lang="en-US" altLang="de-DE" sz="2200" dirty="0" smtClean="0"/>
              <a:t>firms </a:t>
            </a:r>
            <a:r>
              <a:rPr lang="en-US" altLang="de-DE" sz="2200" dirty="0"/>
              <a:t>to improve such </a:t>
            </a:r>
            <a:r>
              <a:rPr lang="en-US" altLang="de-DE" sz="2200" dirty="0" smtClean="0"/>
              <a:t>disclosures</a:t>
            </a:r>
          </a:p>
          <a:p>
            <a:r>
              <a:rPr lang="en-US" altLang="de-DE" sz="2200" i="1" u="sng" dirty="0" smtClean="0"/>
              <a:t>In paper</a:t>
            </a:r>
            <a:r>
              <a:rPr lang="en-US" altLang="de-DE" sz="2200" dirty="0" smtClean="0"/>
              <a:t>: Investors </a:t>
            </a:r>
            <a:r>
              <a:rPr lang="en-US" altLang="de-DE" sz="2200" dirty="0"/>
              <a:t>from countries with high environmental norms </a:t>
            </a:r>
            <a:r>
              <a:rPr lang="en-US" altLang="de-DE" sz="2200" dirty="0" smtClean="0"/>
              <a:t>and large (universal</a:t>
            </a:r>
            <a:r>
              <a:rPr lang="en-US" altLang="de-DE" sz="2200" dirty="0"/>
              <a:t>) </a:t>
            </a:r>
            <a:r>
              <a:rPr lang="en-US" altLang="de-DE" sz="2200" dirty="0" smtClean="0"/>
              <a:t>investors</a:t>
            </a:r>
          </a:p>
          <a:p>
            <a:pPr lvl="1"/>
            <a:r>
              <a:rPr lang="en-US" altLang="de-DE" sz="2200" dirty="0" smtClean="0"/>
              <a:t>Attach greater </a:t>
            </a:r>
            <a:r>
              <a:rPr lang="en-US" altLang="de-DE" sz="2200" dirty="0"/>
              <a:t>importance to climate risk </a:t>
            </a:r>
            <a:r>
              <a:rPr lang="en-US" altLang="de-DE" sz="2200" dirty="0" smtClean="0"/>
              <a:t>reporting</a:t>
            </a:r>
          </a:p>
          <a:p>
            <a:pPr lvl="1"/>
            <a:r>
              <a:rPr lang="en-US" altLang="de-DE" sz="2200" dirty="0"/>
              <a:t>E</a:t>
            </a:r>
            <a:r>
              <a:rPr lang="en-US" altLang="de-DE" sz="2200" dirty="0" smtClean="0"/>
              <a:t>xhibit </a:t>
            </a:r>
            <a:r>
              <a:rPr lang="en-US" altLang="de-DE" sz="2200" dirty="0"/>
              <a:t>a higher willingness to engage </a:t>
            </a:r>
            <a:r>
              <a:rPr lang="en-US" altLang="de-DE" sz="2200" dirty="0" smtClean="0"/>
              <a:t>firms </a:t>
            </a:r>
            <a:r>
              <a:rPr lang="en-US" altLang="de-DE" sz="2200" dirty="0"/>
              <a:t>to demand such </a:t>
            </a:r>
            <a:r>
              <a:rPr lang="en-US" altLang="de-DE" sz="2200" dirty="0" smtClean="0"/>
              <a:t>disclosures</a:t>
            </a:r>
          </a:p>
          <a:p>
            <a:r>
              <a:rPr lang="en-US" altLang="de-DE" sz="2200" i="1" u="sng" dirty="0" smtClean="0"/>
              <a:t>In paper</a:t>
            </a:r>
            <a:r>
              <a:rPr lang="en-US" altLang="de-DE" sz="2200" dirty="0" smtClean="0"/>
              <a:t>:  Respondents </a:t>
            </a:r>
            <a:r>
              <a:rPr lang="en-US" altLang="de-DE" sz="2200" dirty="0"/>
              <a:t>who believe that current reporting is lacking </a:t>
            </a:r>
            <a:r>
              <a:rPr lang="en-US" altLang="de-DE" sz="2200" dirty="0" smtClean="0"/>
              <a:t>see </a:t>
            </a:r>
            <a:r>
              <a:rPr lang="en-US" altLang="de-DE" sz="2200" dirty="0"/>
              <a:t>more climate-related </a:t>
            </a:r>
            <a:r>
              <a:rPr lang="en-US" altLang="de-DE" sz="2200" dirty="0" smtClean="0"/>
              <a:t>overvaluation</a:t>
            </a:r>
            <a:endParaRPr lang="en-US" altLang="de-DE" dirty="0"/>
          </a:p>
        </p:txBody>
      </p:sp>
    </p:spTree>
    <p:extLst>
      <p:ext uri="{BB962C8B-B14F-4D97-AF65-F5344CB8AC3E}">
        <p14:creationId xmlns:p14="http://schemas.microsoft.com/office/powerpoint/2010/main" val="3991327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014" name="think-cell Folie" r:id="rId4" imgW="421" imgH="423" progId="TCLayout.ActiveDocument.1">
                  <p:embed/>
                </p:oleObj>
              </mc:Choice>
              <mc:Fallback>
                <p:oleObj name="think-cell Folie" r:id="rId4" imgW="421" imgH="423" progId="TCLayout.ActiveDocument.1">
                  <p:embed/>
                  <p:pic>
                    <p:nvPicPr>
                      <p:cNvPr id="4" name="Objek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en-US" dirty="0" smtClean="0"/>
              <a:t>A side: 10-K Climate risk disclosure</a:t>
            </a:r>
            <a:endParaRPr lang="en-US" dirty="0"/>
          </a:p>
        </p:txBody>
      </p:sp>
      <p:sp>
        <p:nvSpPr>
          <p:cNvPr id="3" name="Inhaltsplatzhalter 2"/>
          <p:cNvSpPr>
            <a:spLocks noGrp="1"/>
          </p:cNvSpPr>
          <p:nvPr>
            <p:ph idx="1"/>
          </p:nvPr>
        </p:nvSpPr>
        <p:spPr/>
        <p:txBody>
          <a:bodyPr>
            <a:normAutofit/>
          </a:bodyPr>
          <a:lstStyle/>
          <a:p>
            <a:r>
              <a:rPr lang="en-US" sz="2200" dirty="0" smtClean="0"/>
              <a:t>Institutional ownership </a:t>
            </a:r>
            <a:r>
              <a:rPr lang="en-US" sz="2200" dirty="0"/>
              <a:t>variables </a:t>
            </a:r>
            <a:r>
              <a:rPr lang="en-US" sz="2200" dirty="0" smtClean="0"/>
              <a:t>unrelated </a:t>
            </a:r>
            <a:r>
              <a:rPr lang="en-US" sz="2200" dirty="0"/>
              <a:t>to </a:t>
            </a:r>
            <a:r>
              <a:rPr lang="en-US" sz="2200" dirty="0" smtClean="0"/>
              <a:t>a </a:t>
            </a:r>
            <a:r>
              <a:rPr lang="en-US" sz="2200" dirty="0"/>
              <a:t>count-based measure </a:t>
            </a:r>
            <a:r>
              <a:rPr lang="en-US" sz="2200" dirty="0" smtClean="0"/>
              <a:t>of </a:t>
            </a:r>
            <a:r>
              <a:rPr lang="en-US" sz="2200" dirty="0"/>
              <a:t>climate-related key </a:t>
            </a:r>
            <a:r>
              <a:rPr lang="en-US" sz="2200" dirty="0" smtClean="0"/>
              <a:t>words</a:t>
            </a:r>
          </a:p>
          <a:p>
            <a:pPr lvl="1"/>
            <a:r>
              <a:rPr lang="en-US" sz="2000" dirty="0" smtClean="0"/>
              <a:t>Matsumura</a:t>
            </a:r>
            <a:r>
              <a:rPr lang="en-US" sz="2000" dirty="0"/>
              <a:t>, Prakash, and Vera-</a:t>
            </a:r>
            <a:r>
              <a:rPr lang="en-US" sz="2000" dirty="0" err="1"/>
              <a:t>Mundoz</a:t>
            </a:r>
            <a:r>
              <a:rPr lang="en-US" sz="2000" dirty="0"/>
              <a:t> (2020</a:t>
            </a:r>
            <a:r>
              <a:rPr lang="en-US" sz="2000" dirty="0" smtClean="0"/>
              <a:t>)</a:t>
            </a:r>
          </a:p>
          <a:p>
            <a:r>
              <a:rPr lang="en-US" sz="2200" dirty="0" smtClean="0"/>
              <a:t>Find </a:t>
            </a:r>
            <a:r>
              <a:rPr lang="en-US" sz="2200" dirty="0"/>
              <a:t>significant effects only for universal ownership </a:t>
            </a:r>
            <a:r>
              <a:rPr lang="en-US" sz="2200" dirty="0" smtClean="0"/>
              <a:t> for an ML measure</a:t>
            </a:r>
          </a:p>
          <a:p>
            <a:pPr lvl="1"/>
            <a:r>
              <a:rPr lang="en-US" sz="2000" dirty="0" smtClean="0"/>
              <a:t>Kölbel </a:t>
            </a:r>
            <a:r>
              <a:rPr lang="en-US" sz="2000" dirty="0"/>
              <a:t>et al. (2020</a:t>
            </a:r>
            <a:r>
              <a:rPr lang="en-US" sz="2000" dirty="0" smtClean="0"/>
              <a:t>)</a:t>
            </a:r>
          </a:p>
          <a:p>
            <a:r>
              <a:rPr lang="en-US" sz="2200" dirty="0" smtClean="0"/>
              <a:t>Weaker </a:t>
            </a:r>
            <a:r>
              <a:rPr lang="en-US" sz="2200" dirty="0"/>
              <a:t>results could </a:t>
            </a:r>
            <a:r>
              <a:rPr lang="en-US" sz="2200" dirty="0" smtClean="0"/>
              <a:t>be </a:t>
            </a:r>
            <a:r>
              <a:rPr lang="en-US" sz="2200" dirty="0"/>
              <a:t>caused by the generally less-structured and less-standardized climate disclosures in </a:t>
            </a:r>
            <a:r>
              <a:rPr lang="en-US" sz="2200" dirty="0" smtClean="0"/>
              <a:t>10-Ks</a:t>
            </a:r>
          </a:p>
          <a:p>
            <a:pPr lvl="1"/>
            <a:r>
              <a:rPr lang="en-US" sz="2000" dirty="0" smtClean="0"/>
              <a:t>More easily greenwashed </a:t>
            </a:r>
            <a:r>
              <a:rPr lang="en-US" sz="2000" dirty="0"/>
              <a:t>compared to CDP </a:t>
            </a:r>
            <a:r>
              <a:rPr lang="en-US" sz="2000" dirty="0" smtClean="0"/>
              <a:t>disclosures </a:t>
            </a:r>
          </a:p>
          <a:p>
            <a:pPr lvl="1"/>
            <a:r>
              <a:rPr lang="en-US" sz="2000" dirty="0" smtClean="0"/>
              <a:t>Survey </a:t>
            </a:r>
            <a:r>
              <a:rPr lang="en-US" sz="2000" dirty="0"/>
              <a:t>corroborates this </a:t>
            </a:r>
            <a:r>
              <a:rPr lang="en-US" sz="2000" dirty="0" smtClean="0"/>
              <a:t>interpretation</a:t>
            </a:r>
            <a:r>
              <a:rPr lang="en-US" sz="2000" dirty="0"/>
              <a:t>:</a:t>
            </a:r>
            <a:r>
              <a:rPr lang="en-US" sz="2000" dirty="0" smtClean="0"/>
              <a:t> respondents emphasize </a:t>
            </a:r>
            <a:r>
              <a:rPr lang="en-US" sz="2000" dirty="0"/>
              <a:t>lack of standardization and uninformative data as problems of mandatory disclosures such </a:t>
            </a:r>
            <a:r>
              <a:rPr lang="en-US" sz="2000" dirty="0" smtClean="0"/>
              <a:t>as in 10-Ks</a:t>
            </a:r>
            <a:endParaRPr lang="en-US" sz="2000" dirty="0"/>
          </a:p>
        </p:txBody>
      </p:sp>
    </p:spTree>
    <p:extLst>
      <p:ext uri="{BB962C8B-B14F-4D97-AF65-F5344CB8AC3E}">
        <p14:creationId xmlns:p14="http://schemas.microsoft.com/office/powerpoint/2010/main" val="4293416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92"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Survey Misvaluations</a:t>
            </a:r>
          </a:p>
        </p:txBody>
      </p:sp>
      <p:pic>
        <p:nvPicPr>
          <p:cNvPr id="6" name="Graphic 10">
            <a:extLst>
              <a:ext uri="{FF2B5EF4-FFF2-40B4-BE49-F238E27FC236}">
                <a16:creationId xmlns:a16="http://schemas.microsoft.com/office/drawing/2014/main" id="{2654F0B0-84C3-4FAA-BBAA-734C6A3553C7}"/>
              </a:ext>
            </a:extLst>
          </p:cNvPr>
          <p:cNvPicPr/>
          <p:nvPr/>
        </p:nvPicPr>
        <p:blipFill>
          <a:blip r:embed="rId7" cstate="print">
            <a:extLst>
              <a:ext uri="{28A0092B-C50C-407E-A947-70E740481C1C}">
                <a14:useLocalDpi xmlns:a14="http://schemas.microsoft.com/office/drawing/2010/main" val="0"/>
              </a:ext>
              <a:ext uri="{96DAC541-7B7A-43D3-8B79-37D633B846F1}">
                <asvg:svgBlip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o="urn:schemas-microsoft-com:office:office" xmlns:v="urn:schemas-microsoft-com:vml" xmlns:w10="urn:schemas-microsoft-com:office:word" xmlns:w="http://schemas.openxmlformats.org/wordprocessingml/2006/main" xmlns:w16cid="http://schemas.microsoft.com/office/word/2016/wordml/cid" xmlns:asvg="http://schemas.microsoft.com/office/drawing/2016/SVG/main" xmlns:lc="http://schemas.openxmlformats.org/drawingml/2006/lockedCanvas" r:embed="rId15"/>
              </a:ext>
            </a:extLst>
          </a:blip>
          <a:stretch>
            <a:fillRect/>
          </a:stretch>
        </p:blipFill>
        <p:spPr>
          <a:xfrm>
            <a:off x="836585" y="998730"/>
            <a:ext cx="7200800" cy="5355595"/>
          </a:xfrm>
          <a:prstGeom prst="rect">
            <a:avLst/>
          </a:prstGeom>
        </p:spPr>
      </p:pic>
    </p:spTree>
    <p:extLst>
      <p:ext uri="{BB962C8B-B14F-4D97-AF65-F5344CB8AC3E}">
        <p14:creationId xmlns:p14="http://schemas.microsoft.com/office/powerpoint/2010/main" val="3720866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p:custDataLst>
              <p:tags r:id="rId2"/>
            </p:custDataLst>
            <p:extLst>
              <p:ext uri="{D42A27DB-BD31-4B8C-83A1-F6EECF244321}">
                <p14:modId xmlns:p14="http://schemas.microsoft.com/office/powerpoint/2010/main" val="23659935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41" name="think-cell Folie" r:id="rId4" imgW="421" imgH="423" progId="TCLayout.ActiveDocument.1">
                  <p:embed/>
                </p:oleObj>
              </mc:Choice>
              <mc:Fallback>
                <p:oleObj name="think-cell Folie" r:id="rId4" imgW="421" imgH="423"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en-US" dirty="0" smtClean="0"/>
              <a:t>Archival sample</a:t>
            </a:r>
            <a:endParaRPr lang="en-US" dirty="0"/>
          </a:p>
        </p:txBody>
      </p:sp>
      <p:pic>
        <p:nvPicPr>
          <p:cNvPr id="4" name="Grafik 3" descr="C:\Users\sautner\AppData\Local\Microsoft\Windows\INetCache\Content.Outlook\D9RL2TVO\Universe.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525" y="1628800"/>
            <a:ext cx="8460940" cy="4500500"/>
          </a:xfrm>
          <a:prstGeom prst="rect">
            <a:avLst/>
          </a:prstGeom>
          <a:noFill/>
          <a:ln>
            <a:noFill/>
          </a:ln>
        </p:spPr>
      </p:pic>
    </p:spTree>
    <p:extLst>
      <p:ext uri="{BB962C8B-B14F-4D97-AF65-F5344CB8AC3E}">
        <p14:creationId xmlns:p14="http://schemas.microsoft.com/office/powerpoint/2010/main" val="186520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10751079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5033"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Grafik 6"/>
          <p:cNvPicPr>
            <a:picLocks noChangeAspect="1"/>
          </p:cNvPicPr>
          <p:nvPr/>
        </p:nvPicPr>
        <p:blipFill rotWithShape="1">
          <a:blip r:embed="rId7"/>
          <a:srcRect l="8108" t="6485"/>
          <a:stretch/>
        </p:blipFill>
        <p:spPr>
          <a:xfrm>
            <a:off x="206515" y="143635"/>
            <a:ext cx="3060340" cy="4815535"/>
          </a:xfrm>
          <a:prstGeom prst="rect">
            <a:avLst/>
          </a:prstGeom>
        </p:spPr>
      </p:pic>
      <p:pic>
        <p:nvPicPr>
          <p:cNvPr id="8" name="Grafik 7"/>
          <p:cNvPicPr>
            <a:picLocks noChangeAspect="1"/>
          </p:cNvPicPr>
          <p:nvPr/>
        </p:nvPicPr>
        <p:blipFill rotWithShape="1">
          <a:blip r:embed="rId8"/>
          <a:srcRect l="10678" t="9647" r="2565"/>
          <a:stretch/>
        </p:blipFill>
        <p:spPr>
          <a:xfrm>
            <a:off x="2456765" y="503675"/>
            <a:ext cx="3240360" cy="5281262"/>
          </a:xfrm>
          <a:prstGeom prst="rect">
            <a:avLst/>
          </a:prstGeom>
        </p:spPr>
      </p:pic>
      <p:pic>
        <p:nvPicPr>
          <p:cNvPr id="6" name="Grafik 5"/>
          <p:cNvPicPr>
            <a:picLocks noChangeAspect="1"/>
          </p:cNvPicPr>
          <p:nvPr/>
        </p:nvPicPr>
        <p:blipFill rotWithShape="1">
          <a:blip r:embed="rId9"/>
          <a:srcRect l="6463" t="10213" r="2911"/>
          <a:stretch/>
        </p:blipFill>
        <p:spPr>
          <a:xfrm>
            <a:off x="4076945" y="1223755"/>
            <a:ext cx="3643399" cy="4786207"/>
          </a:xfrm>
          <a:prstGeom prst="rect">
            <a:avLst/>
          </a:prstGeom>
        </p:spPr>
      </p:pic>
      <p:pic>
        <p:nvPicPr>
          <p:cNvPr id="9" name="Grafik 8"/>
          <p:cNvPicPr>
            <a:picLocks noChangeAspect="1"/>
          </p:cNvPicPr>
          <p:nvPr/>
        </p:nvPicPr>
        <p:blipFill rotWithShape="1">
          <a:blip r:embed="rId10"/>
          <a:srcRect l="5516" t="6481" r="3369"/>
          <a:stretch/>
        </p:blipFill>
        <p:spPr>
          <a:xfrm>
            <a:off x="5697125" y="1966656"/>
            <a:ext cx="3311860" cy="4747709"/>
          </a:xfrm>
          <a:prstGeom prst="rect">
            <a:avLst/>
          </a:prstGeom>
        </p:spPr>
      </p:pic>
    </p:spTree>
    <p:extLst>
      <p:ext uri="{BB962C8B-B14F-4D97-AF65-F5344CB8AC3E}">
        <p14:creationId xmlns:p14="http://schemas.microsoft.com/office/powerpoint/2010/main" val="1011315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10760442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95" name="think-cell Folie" r:id="rId5" imgW="421" imgH="423" progId="TCLayout.ActiveDocument.1">
                  <p:embed/>
                </p:oleObj>
              </mc:Choice>
              <mc:Fallback>
                <p:oleObj name="think-cell Folie" r:id="rId5" imgW="421" imgH="423"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Importance of climate-related information</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r>
              <a:rPr lang="en-US" altLang="de-DE" sz="2200" dirty="0">
                <a:solidFill>
                  <a:schemeClr val="bg1"/>
                </a:solidFill>
              </a:rPr>
              <a:t>Financial market efficiency relies on timely and accurate information regarding firms’ risk </a:t>
            </a:r>
            <a:r>
              <a:rPr lang="en-US" altLang="de-DE" sz="2200" dirty="0" smtClean="0">
                <a:solidFill>
                  <a:schemeClr val="bg1"/>
                </a:solidFill>
              </a:rPr>
              <a:t>exposures </a:t>
            </a:r>
          </a:p>
          <a:p>
            <a:r>
              <a:rPr lang="en-US" altLang="de-DE" sz="2200" dirty="0" smtClean="0">
                <a:solidFill>
                  <a:schemeClr val="bg1"/>
                </a:solidFill>
              </a:rPr>
              <a:t>An </a:t>
            </a:r>
            <a:r>
              <a:rPr lang="en-US" altLang="de-DE" sz="2200" dirty="0">
                <a:solidFill>
                  <a:schemeClr val="bg1"/>
                </a:solidFill>
              </a:rPr>
              <a:t>increasingly important </a:t>
            </a:r>
            <a:r>
              <a:rPr lang="en-US" altLang="de-DE" sz="2200" dirty="0" smtClean="0">
                <a:solidFill>
                  <a:schemeClr val="bg1"/>
                </a:solidFill>
              </a:rPr>
              <a:t>risk </a:t>
            </a:r>
            <a:r>
              <a:rPr lang="en-US" altLang="de-DE" sz="2200" dirty="0">
                <a:solidFill>
                  <a:schemeClr val="bg1"/>
                </a:solidFill>
              </a:rPr>
              <a:t>exposure relates to climate change </a:t>
            </a:r>
            <a:endParaRPr lang="en-US" altLang="de-DE" sz="2200" dirty="0" smtClean="0">
              <a:solidFill>
                <a:schemeClr val="bg1"/>
              </a:solidFill>
            </a:endParaRPr>
          </a:p>
          <a:p>
            <a:r>
              <a:rPr lang="en-US" altLang="de-DE" sz="2200" dirty="0" smtClean="0">
                <a:solidFill>
                  <a:schemeClr val="bg1"/>
                </a:solidFill>
              </a:rPr>
              <a:t>High-quality </a:t>
            </a:r>
            <a:r>
              <a:rPr lang="en-US" altLang="de-DE" sz="2200" dirty="0">
                <a:solidFill>
                  <a:schemeClr val="bg1"/>
                </a:solidFill>
              </a:rPr>
              <a:t>information on firms’ climate risk exposures </a:t>
            </a:r>
            <a:r>
              <a:rPr lang="en-US" altLang="de-DE" sz="2200" dirty="0" smtClean="0">
                <a:solidFill>
                  <a:schemeClr val="bg1"/>
                </a:solidFill>
              </a:rPr>
              <a:t>is necessary for informed </a:t>
            </a:r>
            <a:r>
              <a:rPr lang="en-US" altLang="de-DE" sz="2200" dirty="0">
                <a:solidFill>
                  <a:schemeClr val="bg1"/>
                </a:solidFill>
              </a:rPr>
              <a:t>investment decisions and </a:t>
            </a:r>
            <a:r>
              <a:rPr lang="en-US" altLang="de-DE" sz="2200" dirty="0" smtClean="0">
                <a:solidFill>
                  <a:schemeClr val="bg1"/>
                </a:solidFill>
              </a:rPr>
              <a:t>the </a:t>
            </a:r>
            <a:r>
              <a:rPr lang="en-US" altLang="de-DE" sz="2200" dirty="0">
                <a:solidFill>
                  <a:schemeClr val="bg1"/>
                </a:solidFill>
              </a:rPr>
              <a:t>correct market pricing of climate-related risks and </a:t>
            </a:r>
            <a:r>
              <a:rPr lang="en-US" altLang="de-DE" sz="2200" dirty="0" smtClean="0">
                <a:solidFill>
                  <a:schemeClr val="bg1"/>
                </a:solidFill>
              </a:rPr>
              <a:t>opportunities </a:t>
            </a:r>
          </a:p>
          <a:p>
            <a:r>
              <a:rPr lang="en-US" altLang="de-DE" sz="2200" dirty="0" smtClean="0">
                <a:solidFill>
                  <a:schemeClr val="bg1"/>
                </a:solidFill>
              </a:rPr>
              <a:t>Sound </a:t>
            </a:r>
            <a:r>
              <a:rPr lang="en-US" altLang="de-DE" sz="2200" dirty="0">
                <a:solidFill>
                  <a:schemeClr val="bg1"/>
                </a:solidFill>
              </a:rPr>
              <a:t>disclosure on climate </a:t>
            </a:r>
            <a:r>
              <a:rPr lang="en-US" altLang="de-DE" sz="2200" dirty="0" smtClean="0">
                <a:solidFill>
                  <a:schemeClr val="bg1"/>
                </a:solidFill>
              </a:rPr>
              <a:t>risks also </a:t>
            </a:r>
            <a:r>
              <a:rPr lang="en-US" altLang="de-DE" sz="2200" dirty="0">
                <a:solidFill>
                  <a:schemeClr val="bg1"/>
                </a:solidFill>
              </a:rPr>
              <a:t>essential for regulatory efforts to protect financial </a:t>
            </a:r>
            <a:r>
              <a:rPr lang="en-US" altLang="de-DE" sz="2200" dirty="0" smtClean="0">
                <a:solidFill>
                  <a:schemeClr val="bg1"/>
                </a:solidFill>
              </a:rPr>
              <a:t>stability</a:t>
            </a:r>
            <a:endParaRPr lang="en-US" altLang="de-DE" sz="2200" dirty="0">
              <a:solidFill>
                <a:schemeClr val="bg1"/>
              </a:solidFill>
            </a:endParaRPr>
          </a:p>
        </p:txBody>
      </p:sp>
      <p:pic>
        <p:nvPicPr>
          <p:cNvPr id="3" name="Grafik 2"/>
          <p:cNvPicPr>
            <a:picLocks noChangeAspect="1"/>
          </p:cNvPicPr>
          <p:nvPr/>
        </p:nvPicPr>
        <p:blipFill rotWithShape="1">
          <a:blip r:embed="rId7"/>
          <a:srcRect t="19545" b="19867"/>
          <a:stretch/>
        </p:blipFill>
        <p:spPr>
          <a:xfrm>
            <a:off x="2365243" y="4689140"/>
            <a:ext cx="4426750" cy="1395155"/>
          </a:xfrm>
          <a:prstGeom prst="rect">
            <a:avLst/>
          </a:prstGeom>
        </p:spPr>
      </p:pic>
    </p:spTree>
    <p:extLst>
      <p:ext uri="{BB962C8B-B14F-4D97-AF65-F5344CB8AC3E}">
        <p14:creationId xmlns:p14="http://schemas.microsoft.com/office/powerpoint/2010/main" val="106025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3596523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320"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Current Disclosure practices </a:t>
            </a:r>
          </a:p>
        </p:txBody>
      </p:sp>
      <p:sp>
        <p:nvSpPr>
          <p:cNvPr id="15363" name="Rectangle 3"/>
          <p:cNvSpPr>
            <a:spLocks noGrp="1" noChangeArrowheads="1"/>
          </p:cNvSpPr>
          <p:nvPr>
            <p:ph type="body" idx="1"/>
          </p:nvPr>
        </p:nvSpPr>
        <p:spPr>
          <a:xfrm>
            <a:off x="136630" y="1085620"/>
            <a:ext cx="6280575" cy="4905545"/>
          </a:xfrm>
          <a:noFill/>
        </p:spPr>
        <p:txBody>
          <a:bodyPr>
            <a:noAutofit/>
          </a:bodyPr>
          <a:lstStyle/>
          <a:p>
            <a:r>
              <a:rPr lang="en-US" altLang="de-DE" sz="2200" dirty="0"/>
              <a:t>Regulators and investors </a:t>
            </a:r>
            <a:r>
              <a:rPr lang="en-US" altLang="de-DE" sz="2200" dirty="0" smtClean="0"/>
              <a:t>argue that </a:t>
            </a:r>
            <a:r>
              <a:rPr lang="en-US" altLang="de-DE" sz="2200" dirty="0"/>
              <a:t>current climate risk disclosure is </a:t>
            </a:r>
            <a:r>
              <a:rPr lang="en-US" altLang="de-DE" sz="2200" dirty="0" smtClean="0"/>
              <a:t>insufficient </a:t>
            </a:r>
          </a:p>
          <a:p>
            <a:pPr lvl="1"/>
            <a:r>
              <a:rPr lang="en-US" altLang="de-DE" sz="2000" dirty="0" smtClean="0"/>
              <a:t>Mark </a:t>
            </a:r>
            <a:r>
              <a:rPr lang="en-US" altLang="de-DE" sz="2000" dirty="0"/>
              <a:t>Carney, </a:t>
            </a:r>
            <a:r>
              <a:rPr lang="en-US" altLang="de-DE" sz="2000" dirty="0" smtClean="0"/>
              <a:t>ex-Governor </a:t>
            </a:r>
            <a:r>
              <a:rPr lang="en-US" altLang="de-DE" sz="2000" dirty="0"/>
              <a:t>of the Bank of England, called for more to be done </a:t>
            </a:r>
            <a:r>
              <a:rPr lang="en-US" altLang="de-DE" sz="2000" i="1" dirty="0"/>
              <a:t>“to develop consistent, comparable, reliable and clear disclosure around the carbon intensity of different </a:t>
            </a:r>
            <a:r>
              <a:rPr lang="en-US" altLang="de-DE" sz="2000" i="1" dirty="0" smtClean="0"/>
              <a:t>assets.”</a:t>
            </a:r>
            <a:r>
              <a:rPr lang="en-US" altLang="de-DE" sz="2000" dirty="0" smtClean="0"/>
              <a:t> and companies </a:t>
            </a:r>
            <a:r>
              <a:rPr lang="en-US" altLang="de-DE" sz="2000" dirty="0"/>
              <a:t>needed to </a:t>
            </a:r>
            <a:r>
              <a:rPr lang="en-US" altLang="de-DE" sz="2000" i="1" dirty="0"/>
              <a:t>“increase the quantity and quality of their [climate-related] </a:t>
            </a:r>
            <a:r>
              <a:rPr lang="en-US" altLang="de-DE" sz="2000" i="1" dirty="0" smtClean="0"/>
              <a:t>disclosures.” </a:t>
            </a:r>
            <a:endParaRPr lang="en-US" altLang="de-DE" sz="2000" dirty="0"/>
          </a:p>
          <a:p>
            <a:pPr lvl="1"/>
            <a:r>
              <a:rPr lang="en-US" altLang="de-DE" sz="2000" dirty="0" smtClean="0"/>
              <a:t>Ex-CEO </a:t>
            </a:r>
            <a:r>
              <a:rPr lang="en-US" altLang="de-DE" sz="2000" dirty="0"/>
              <a:t>of </a:t>
            </a:r>
            <a:r>
              <a:rPr lang="en-US" altLang="de-DE" sz="2000" dirty="0" smtClean="0"/>
              <a:t>NBIM, </a:t>
            </a:r>
            <a:r>
              <a:rPr lang="en-US" altLang="de-DE" sz="2000" dirty="0" err="1" smtClean="0"/>
              <a:t>Yngve</a:t>
            </a:r>
            <a:r>
              <a:rPr lang="en-US" altLang="de-DE" sz="2000" dirty="0" smtClean="0"/>
              <a:t> Slyngstad stated </a:t>
            </a:r>
            <a:r>
              <a:rPr lang="en-US" altLang="de-DE" sz="2000" dirty="0"/>
              <a:t>that “</a:t>
            </a:r>
            <a:r>
              <a:rPr lang="en-US" altLang="de-DE" sz="2000" i="1" dirty="0"/>
              <a:t>the only surprise […] is how hard it is to get the data […] I think it will take years to get good data from the majority of companies we are invested </a:t>
            </a:r>
            <a:r>
              <a:rPr lang="en-US" altLang="de-DE" sz="2000" i="1" dirty="0" smtClean="0"/>
              <a:t>in.”</a:t>
            </a:r>
          </a:p>
          <a:p>
            <a:r>
              <a:rPr lang="en-US" altLang="de-DE" sz="2200" dirty="0"/>
              <a:t>To address </a:t>
            </a:r>
            <a:r>
              <a:rPr lang="en-US" altLang="de-DE" sz="2200" dirty="0" smtClean="0"/>
              <a:t>shortcomings </a:t>
            </a:r>
            <a:r>
              <a:rPr lang="en-US" altLang="de-DE" sz="2200" dirty="0"/>
              <a:t>in current disclosures, regulators, investors, and </a:t>
            </a:r>
            <a:r>
              <a:rPr lang="en-US" altLang="de-DE" sz="2200" dirty="0" smtClean="0"/>
              <a:t>seek </a:t>
            </a:r>
            <a:r>
              <a:rPr lang="en-US" altLang="de-DE" sz="2200" dirty="0"/>
              <a:t>to improve reporting on climate </a:t>
            </a:r>
            <a:r>
              <a:rPr lang="en-US" altLang="de-DE" sz="2200" dirty="0" smtClean="0"/>
              <a:t>risks </a:t>
            </a:r>
            <a:endParaRPr lang="en-US" altLang="de-DE" sz="2200" dirty="0"/>
          </a:p>
        </p:txBody>
      </p:sp>
      <p:pic>
        <p:nvPicPr>
          <p:cNvPr id="11" name="Grafik 10"/>
          <p:cNvPicPr>
            <a:picLocks noChangeAspect="1"/>
          </p:cNvPicPr>
          <p:nvPr/>
        </p:nvPicPr>
        <p:blipFill>
          <a:blip r:embed="rId7"/>
          <a:stretch>
            <a:fillRect/>
          </a:stretch>
        </p:blipFill>
        <p:spPr>
          <a:xfrm>
            <a:off x="6431989" y="1059539"/>
            <a:ext cx="2075589" cy="2594486"/>
          </a:xfrm>
          <a:prstGeom prst="rect">
            <a:avLst/>
          </a:prstGeom>
        </p:spPr>
      </p:pic>
      <p:pic>
        <p:nvPicPr>
          <p:cNvPr id="12" name="Grafik 11"/>
          <p:cNvPicPr>
            <a:picLocks noChangeAspect="1"/>
          </p:cNvPicPr>
          <p:nvPr/>
        </p:nvPicPr>
        <p:blipFill rotWithShape="1">
          <a:blip r:embed="rId8"/>
          <a:srcRect b="18988"/>
          <a:stretch/>
        </p:blipFill>
        <p:spPr>
          <a:xfrm>
            <a:off x="6444817" y="3789040"/>
            <a:ext cx="2085885" cy="2565537"/>
          </a:xfrm>
          <a:prstGeom prst="rect">
            <a:avLst/>
          </a:prstGeom>
        </p:spPr>
      </p:pic>
    </p:spTree>
    <p:extLst>
      <p:ext uri="{BB962C8B-B14F-4D97-AF65-F5344CB8AC3E}">
        <p14:creationId xmlns:p14="http://schemas.microsoft.com/office/powerpoint/2010/main" val="98847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1710679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343"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What we do</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r>
              <a:rPr lang="en-US" altLang="de-DE" sz="2200" dirty="0" smtClean="0"/>
              <a:t>Systematic </a:t>
            </a:r>
            <a:r>
              <a:rPr lang="en-US" altLang="de-DE" sz="2200" dirty="0"/>
              <a:t>evidence </a:t>
            </a:r>
            <a:r>
              <a:rPr lang="en-US" altLang="de-DE" sz="2200" dirty="0" smtClean="0"/>
              <a:t>from survey </a:t>
            </a:r>
            <a:r>
              <a:rPr lang="en-US" altLang="de-DE" sz="2200" i="1" dirty="0" smtClean="0"/>
              <a:t>and</a:t>
            </a:r>
            <a:r>
              <a:rPr lang="en-US" altLang="de-DE" sz="2200" dirty="0" smtClean="0"/>
              <a:t> archival data on </a:t>
            </a:r>
            <a:r>
              <a:rPr lang="en-US" altLang="de-DE" sz="2200" dirty="0"/>
              <a:t>the preferences of institutional investors with respect to climate-related </a:t>
            </a:r>
            <a:r>
              <a:rPr lang="en-US" altLang="de-DE" sz="2200" dirty="0" smtClean="0"/>
              <a:t>disclosures</a:t>
            </a:r>
          </a:p>
          <a:p>
            <a:r>
              <a:rPr lang="en-US" altLang="de-DE" sz="2200" dirty="0" smtClean="0"/>
              <a:t>Illustrate that </a:t>
            </a:r>
          </a:p>
          <a:p>
            <a:pPr marL="914400" lvl="1" indent="-457200">
              <a:buFont typeface="+mj-lt"/>
              <a:buAutoNum type="arabicPeriod"/>
            </a:pPr>
            <a:r>
              <a:rPr lang="en-US" altLang="de-DE" sz="2000" dirty="0"/>
              <a:t>T</a:t>
            </a:r>
            <a:r>
              <a:rPr lang="en-US" altLang="de-DE" sz="2000" dirty="0" smtClean="0"/>
              <a:t>hey </a:t>
            </a:r>
            <a:r>
              <a:rPr lang="en-US" altLang="de-DE" sz="2000" dirty="0"/>
              <a:t>value and demand climate-related </a:t>
            </a:r>
            <a:r>
              <a:rPr lang="en-US" altLang="de-DE" sz="2000" dirty="0" smtClean="0"/>
              <a:t>disclosures </a:t>
            </a:r>
          </a:p>
          <a:p>
            <a:pPr marL="914400" lvl="1" indent="-457200">
              <a:buFont typeface="+mj-lt"/>
              <a:buAutoNum type="arabicPeriod"/>
            </a:pPr>
            <a:r>
              <a:rPr lang="en-US" altLang="de-DE" sz="2000" dirty="0"/>
              <a:t>T</a:t>
            </a:r>
            <a:r>
              <a:rPr lang="en-US" altLang="de-DE" sz="2000" dirty="0" smtClean="0"/>
              <a:t>heir </a:t>
            </a:r>
            <a:r>
              <a:rPr lang="en-US" altLang="de-DE" sz="2000" dirty="0"/>
              <a:t>disclosure demand is affected by climate-specific disclosure costs and </a:t>
            </a:r>
            <a:r>
              <a:rPr lang="en-US" altLang="de-DE" sz="2000" dirty="0" smtClean="0"/>
              <a:t>benefits</a:t>
            </a:r>
          </a:p>
          <a:p>
            <a:pPr marL="914400" lvl="1" indent="-457200">
              <a:buFont typeface="+mj-lt"/>
              <a:buAutoNum type="arabicPeriod"/>
            </a:pPr>
            <a:r>
              <a:rPr lang="en-US" altLang="de-DE" sz="2000" dirty="0"/>
              <a:t>I</a:t>
            </a:r>
            <a:r>
              <a:rPr lang="en-US" altLang="de-DE" sz="2000" dirty="0" smtClean="0"/>
              <a:t>nfluence </a:t>
            </a:r>
            <a:r>
              <a:rPr lang="en-US" altLang="de-DE" sz="2000" dirty="0"/>
              <a:t>and selection effects explain the </a:t>
            </a:r>
            <a:r>
              <a:rPr lang="en-US" altLang="de-DE" sz="2000" dirty="0" smtClean="0"/>
              <a:t>relations </a:t>
            </a:r>
            <a:r>
              <a:rPr lang="en-US" altLang="de-DE" sz="2000" dirty="0"/>
              <a:t>between institutional ownership and </a:t>
            </a:r>
            <a:r>
              <a:rPr lang="en-US" altLang="de-DE" sz="2000" dirty="0" smtClean="0"/>
              <a:t>disclosure </a:t>
            </a:r>
          </a:p>
          <a:p>
            <a:r>
              <a:rPr lang="en-US" sz="2200" dirty="0" smtClean="0"/>
              <a:t>Data</a:t>
            </a:r>
          </a:p>
          <a:p>
            <a:pPr lvl="1"/>
            <a:r>
              <a:rPr lang="en-US" sz="2000" dirty="0" smtClean="0"/>
              <a:t>Build on climate-related disclosure data from the CDP</a:t>
            </a:r>
          </a:p>
          <a:p>
            <a:pPr lvl="1"/>
            <a:r>
              <a:rPr lang="en-US" sz="2000" dirty="0" smtClean="0"/>
              <a:t>Preview </a:t>
            </a:r>
            <a:r>
              <a:rPr lang="en-US" sz="2000" dirty="0"/>
              <a:t>the analyses of these archival data with insights from a survey</a:t>
            </a:r>
            <a:endParaRPr lang="en-US" sz="2000" dirty="0" smtClean="0"/>
          </a:p>
          <a:p>
            <a:endParaRPr lang="en-US" altLang="de-DE" sz="2200" dirty="0"/>
          </a:p>
        </p:txBody>
      </p:sp>
    </p:spTree>
    <p:extLst>
      <p:ext uri="{BB962C8B-B14F-4D97-AF65-F5344CB8AC3E}">
        <p14:creationId xmlns:p14="http://schemas.microsoft.com/office/powerpoint/2010/main" val="1150442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10971059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66"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measuring institutional ownership</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r>
              <a:rPr lang="en-US" altLang="de-DE" sz="2200" dirty="0" smtClean="0"/>
              <a:t>Stewardship code IO</a:t>
            </a:r>
          </a:p>
          <a:p>
            <a:pPr lvl="1"/>
            <a:r>
              <a:rPr lang="en-US" altLang="de-DE" sz="2000" dirty="0" smtClean="0"/>
              <a:t>Ownership </a:t>
            </a:r>
            <a:r>
              <a:rPr lang="en-US" altLang="de-DE" sz="2000" dirty="0"/>
              <a:t>from countries where investors are expected to follow stewardship codes that aim at promoting corporate </a:t>
            </a:r>
            <a:r>
              <a:rPr lang="en-US" altLang="de-DE" sz="2000" dirty="0" smtClean="0"/>
              <a:t>sustainability </a:t>
            </a:r>
          </a:p>
          <a:p>
            <a:pPr lvl="1"/>
            <a:r>
              <a:rPr lang="en-US" altLang="de-DE" sz="2000" dirty="0" smtClean="0"/>
              <a:t>Institutions </a:t>
            </a:r>
            <a:r>
              <a:rPr lang="en-US" altLang="de-DE" sz="2000" dirty="0"/>
              <a:t>subject to them should </a:t>
            </a:r>
            <a:r>
              <a:rPr lang="en-US" altLang="de-DE" sz="2000" dirty="0" smtClean="0"/>
              <a:t>have </a:t>
            </a:r>
            <a:r>
              <a:rPr lang="en-US" altLang="de-DE" sz="2000" dirty="0"/>
              <a:t>a higher propensity to demand climate-related disclosure from portfolio </a:t>
            </a:r>
            <a:r>
              <a:rPr lang="en-US" altLang="de-DE" sz="2000" dirty="0" smtClean="0"/>
              <a:t>firms </a:t>
            </a:r>
          </a:p>
          <a:p>
            <a:r>
              <a:rPr lang="en-US" altLang="de-DE" sz="2200" dirty="0"/>
              <a:t>High-norm IO</a:t>
            </a:r>
          </a:p>
          <a:p>
            <a:pPr lvl="1"/>
            <a:r>
              <a:rPr lang="en-US" altLang="de-DE" sz="2000" dirty="0" smtClean="0"/>
              <a:t>Demand </a:t>
            </a:r>
            <a:r>
              <a:rPr lang="en-US" altLang="de-DE" sz="2000" dirty="0"/>
              <a:t>for climate reporting should </a:t>
            </a:r>
            <a:r>
              <a:rPr lang="en-US" altLang="de-DE" sz="2000" dirty="0" smtClean="0"/>
              <a:t>be </a:t>
            </a:r>
            <a:r>
              <a:rPr lang="en-US" altLang="de-DE" sz="2000" dirty="0"/>
              <a:t>based on whether institutions are from countries where norms make them more </a:t>
            </a:r>
            <a:r>
              <a:rPr lang="en-US" altLang="de-DE" sz="2000" dirty="0" smtClean="0"/>
              <a:t>climate-conscious</a:t>
            </a:r>
          </a:p>
          <a:p>
            <a:r>
              <a:rPr lang="en-US" altLang="de-DE" sz="2200" dirty="0" smtClean="0"/>
              <a:t>Universal owner IO</a:t>
            </a:r>
          </a:p>
          <a:p>
            <a:pPr lvl="1"/>
            <a:r>
              <a:rPr lang="en-US" altLang="de-DE" sz="2000" dirty="0" smtClean="0"/>
              <a:t>Climate-related </a:t>
            </a:r>
            <a:r>
              <a:rPr lang="en-US" altLang="de-DE" sz="2000" dirty="0"/>
              <a:t>disclosure can pressure firms to reduce carbon </a:t>
            </a:r>
            <a:r>
              <a:rPr lang="en-US" altLang="de-DE" sz="2000" dirty="0" smtClean="0"/>
              <a:t>emissions</a:t>
            </a:r>
          </a:p>
          <a:p>
            <a:pPr lvl="1"/>
            <a:r>
              <a:rPr lang="en-US" altLang="de-DE" sz="2000" dirty="0" smtClean="0"/>
              <a:t>Externality </a:t>
            </a:r>
            <a:r>
              <a:rPr lang="en-US" altLang="de-DE" sz="2000" dirty="0"/>
              <a:t>benefits likely matter the most for universal </a:t>
            </a:r>
            <a:r>
              <a:rPr lang="en-US" altLang="de-DE" sz="2000" dirty="0" smtClean="0"/>
              <a:t>owners due to their broad ownership across many firms </a:t>
            </a:r>
          </a:p>
          <a:p>
            <a:r>
              <a:rPr lang="en-US" altLang="de-DE" sz="2200" dirty="0" smtClean="0"/>
              <a:t>Label </a:t>
            </a:r>
            <a:r>
              <a:rPr lang="en-US" altLang="de-DE" sz="2200" dirty="0"/>
              <a:t>these three types of institutional investors as “</a:t>
            </a:r>
            <a:r>
              <a:rPr lang="en-US" altLang="de-DE" sz="2200" dirty="0" smtClean="0"/>
              <a:t>climate-conscious” </a:t>
            </a:r>
            <a:endParaRPr lang="en-US" altLang="de-DE" sz="2200" dirty="0"/>
          </a:p>
        </p:txBody>
      </p:sp>
    </p:spTree>
    <p:extLst>
      <p:ext uri="{BB962C8B-B14F-4D97-AF65-F5344CB8AC3E}">
        <p14:creationId xmlns:p14="http://schemas.microsoft.com/office/powerpoint/2010/main" val="333171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536230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90"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Measuring Climate-related disclosures</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r>
              <a:rPr lang="en-US" altLang="de-DE" sz="2200" dirty="0" smtClean="0"/>
              <a:t>Scope 1 disclosure</a:t>
            </a:r>
          </a:p>
          <a:p>
            <a:pPr lvl="1"/>
            <a:r>
              <a:rPr lang="en-US" altLang="de-DE" sz="2000" dirty="0" smtClean="0"/>
              <a:t>Disclose of Scope </a:t>
            </a:r>
            <a:r>
              <a:rPr lang="en-US" altLang="de-DE" sz="2000" dirty="0"/>
              <a:t>1 carbon emissions to the </a:t>
            </a:r>
            <a:r>
              <a:rPr lang="en-US" altLang="de-DE" sz="2000" dirty="0" smtClean="0"/>
              <a:t>CDP</a:t>
            </a:r>
          </a:p>
          <a:p>
            <a:pPr lvl="1"/>
            <a:r>
              <a:rPr lang="en-US" altLang="de-DE" sz="2000" dirty="0" smtClean="0"/>
              <a:t>Scope </a:t>
            </a:r>
            <a:r>
              <a:rPr lang="en-US" altLang="de-DE" sz="2000" dirty="0"/>
              <a:t>1 emissions are directly owned and controlled by </a:t>
            </a:r>
            <a:r>
              <a:rPr lang="en-US" altLang="de-DE" sz="2000" dirty="0" smtClean="0"/>
              <a:t>firms</a:t>
            </a:r>
          </a:p>
          <a:p>
            <a:r>
              <a:rPr lang="en-US" altLang="de-DE" sz="2200" dirty="0" smtClean="0"/>
              <a:t>Climate risk disclosure </a:t>
            </a:r>
            <a:endParaRPr lang="en-US" altLang="de-DE" sz="2200" dirty="0"/>
          </a:p>
          <a:p>
            <a:pPr lvl="1"/>
            <a:r>
              <a:rPr lang="en-US" altLang="de-DE" sz="2000" dirty="0"/>
              <a:t>D</a:t>
            </a:r>
            <a:r>
              <a:rPr lang="en-US" altLang="de-DE" sz="2000" dirty="0" smtClean="0"/>
              <a:t>isclosure </a:t>
            </a:r>
            <a:r>
              <a:rPr lang="en-US" altLang="de-DE" sz="2000" dirty="0"/>
              <a:t>on broadly-defined climate </a:t>
            </a:r>
            <a:r>
              <a:rPr lang="en-US" altLang="de-DE" sz="2000" dirty="0" smtClean="0"/>
              <a:t>risks: </a:t>
            </a:r>
            <a:r>
              <a:rPr lang="en-US" altLang="de-DE" sz="2000" dirty="0"/>
              <a:t>regulatory, physical, and other risks </a:t>
            </a:r>
            <a:endParaRPr lang="en-US" altLang="de-DE" sz="2000" dirty="0" smtClean="0"/>
          </a:p>
          <a:p>
            <a:r>
              <a:rPr lang="en-US" altLang="de-DE" sz="2200" dirty="0" smtClean="0"/>
              <a:t>Climate disclosure score </a:t>
            </a:r>
          </a:p>
          <a:p>
            <a:pPr lvl="1"/>
            <a:r>
              <a:rPr lang="en-US" altLang="de-DE" sz="2000" dirty="0" smtClean="0"/>
              <a:t>Score </a:t>
            </a:r>
            <a:r>
              <a:rPr lang="en-US" altLang="de-DE" sz="2000" dirty="0"/>
              <a:t>that measures the completeness of a firm’s survey </a:t>
            </a:r>
            <a:r>
              <a:rPr lang="en-US" altLang="de-DE" sz="2000" dirty="0" smtClean="0"/>
              <a:t>responses to </a:t>
            </a:r>
            <a:r>
              <a:rPr lang="en-US" altLang="de-DE" sz="2000" dirty="0"/>
              <a:t>capture the overall quality of the CDP </a:t>
            </a:r>
            <a:r>
              <a:rPr lang="en-US" altLang="de-DE" sz="2000" dirty="0" smtClean="0"/>
              <a:t>disclosures</a:t>
            </a:r>
          </a:p>
          <a:p>
            <a:r>
              <a:rPr lang="en-US" altLang="de-DE" sz="2200" dirty="0" smtClean="0"/>
              <a:t>Complementary tests </a:t>
            </a:r>
          </a:p>
          <a:p>
            <a:pPr lvl="1"/>
            <a:r>
              <a:rPr lang="en-US" altLang="de-DE" sz="2000" dirty="0" smtClean="0"/>
              <a:t>Scope 1 verification</a:t>
            </a:r>
          </a:p>
          <a:p>
            <a:pPr lvl="1"/>
            <a:r>
              <a:rPr lang="en-US" altLang="de-DE" sz="2000" dirty="0" smtClean="0"/>
              <a:t>Scope 1 country breakdown</a:t>
            </a:r>
          </a:p>
          <a:p>
            <a:pPr lvl="1"/>
            <a:r>
              <a:rPr lang="en-US" altLang="de-DE" sz="2000" dirty="0" smtClean="0"/>
              <a:t>(Not in this talk: 10K disclosures)</a:t>
            </a:r>
          </a:p>
          <a:p>
            <a:pPr lvl="1"/>
            <a:endParaRPr lang="en-US" altLang="de-DE" sz="2000" dirty="0" smtClean="0"/>
          </a:p>
          <a:p>
            <a:pPr lvl="1"/>
            <a:endParaRPr lang="en-US" altLang="de-DE" sz="2000" dirty="0"/>
          </a:p>
        </p:txBody>
      </p:sp>
    </p:spTree>
    <p:extLst>
      <p:ext uri="{BB962C8B-B14F-4D97-AF65-F5344CB8AC3E}">
        <p14:creationId xmlns:p14="http://schemas.microsoft.com/office/powerpoint/2010/main" val="278971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3536473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413" name="think-cell Folie" r:id="rId5" imgW="421" imgH="423" progId="TCLayout.ActiveDocument.1">
                  <p:embed/>
                </p:oleObj>
              </mc:Choice>
              <mc:Fallback>
                <p:oleObj name="think-cell Folie" r:id="rId5" imgW="421" imgH="423"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5362" name="Rectangle 2"/>
          <p:cNvSpPr>
            <a:spLocks noGrp="1" noChangeArrowheads="1"/>
          </p:cNvSpPr>
          <p:nvPr>
            <p:ph type="title"/>
          </p:nvPr>
        </p:nvSpPr>
        <p:spPr>
          <a:xfrm>
            <a:off x="139700" y="147641"/>
            <a:ext cx="6862570" cy="776883"/>
          </a:xfrm>
          <a:noFill/>
        </p:spPr>
        <p:txBody>
          <a:bodyPr vert="horz"/>
          <a:lstStyle/>
          <a:p>
            <a:r>
              <a:rPr lang="en-US" altLang="de-DE" dirty="0" smtClean="0"/>
              <a:t>Hypotheses </a:t>
            </a:r>
          </a:p>
        </p:txBody>
      </p:sp>
      <p:sp>
        <p:nvSpPr>
          <p:cNvPr id="15363" name="Rectangle 3"/>
          <p:cNvSpPr>
            <a:spLocks noGrp="1" noChangeArrowheads="1"/>
          </p:cNvSpPr>
          <p:nvPr>
            <p:ph type="body" idx="1"/>
          </p:nvPr>
        </p:nvSpPr>
        <p:spPr>
          <a:xfrm>
            <a:off x="136630" y="1085620"/>
            <a:ext cx="8755850" cy="4905545"/>
          </a:xfrm>
          <a:noFill/>
        </p:spPr>
        <p:txBody>
          <a:bodyPr>
            <a:noAutofit/>
          </a:bodyPr>
          <a:lstStyle/>
          <a:p>
            <a:r>
              <a:rPr lang="en-US" altLang="de-DE" sz="2200" dirty="0" smtClean="0"/>
              <a:t>Baseline relations</a:t>
            </a:r>
          </a:p>
          <a:p>
            <a:pPr lvl="1"/>
            <a:r>
              <a:rPr lang="en-US" altLang="de-DE" sz="2000" dirty="0" smtClean="0"/>
              <a:t>Climate-conscious </a:t>
            </a:r>
            <a:r>
              <a:rPr lang="en-US" altLang="de-DE" sz="2000" dirty="0"/>
              <a:t>institutional ownership is positively related to climate risk </a:t>
            </a:r>
            <a:r>
              <a:rPr lang="en-US" altLang="de-DE" sz="2000" dirty="0" smtClean="0"/>
              <a:t>disclosure</a:t>
            </a:r>
          </a:p>
          <a:p>
            <a:r>
              <a:rPr lang="en-US" altLang="de-DE" sz="2200" dirty="0" smtClean="0"/>
              <a:t>Costs and benefits of climate-related disclosure </a:t>
            </a:r>
          </a:p>
          <a:p>
            <a:pPr lvl="1"/>
            <a:r>
              <a:rPr lang="en-US" altLang="de-DE" sz="2000" dirty="0" smtClean="0"/>
              <a:t>Effect weakened </a:t>
            </a:r>
            <a:r>
              <a:rPr lang="en-US" altLang="de-DE" sz="2000" dirty="0"/>
              <a:t>if the </a:t>
            </a:r>
            <a:r>
              <a:rPr lang="en-US" altLang="de-DE" sz="2000" b="1" dirty="0"/>
              <a:t>proprietary costs </a:t>
            </a:r>
            <a:r>
              <a:rPr lang="en-US" altLang="de-DE" sz="2000" dirty="0"/>
              <a:t>of the disclosure are </a:t>
            </a:r>
            <a:r>
              <a:rPr lang="en-US" altLang="de-DE" sz="2000" dirty="0" smtClean="0"/>
              <a:t>higher</a:t>
            </a:r>
          </a:p>
          <a:p>
            <a:pPr lvl="2"/>
            <a:r>
              <a:rPr lang="en-US" altLang="de-DE" sz="1800" dirty="0" smtClean="0"/>
              <a:t>Consider role of competition</a:t>
            </a:r>
          </a:p>
          <a:p>
            <a:pPr lvl="1"/>
            <a:r>
              <a:rPr lang="en-US" altLang="de-DE" sz="2000" dirty="0" smtClean="0"/>
              <a:t>Effect strengthened </a:t>
            </a:r>
            <a:r>
              <a:rPr lang="en-US" altLang="de-DE" sz="2000" dirty="0"/>
              <a:t>if the </a:t>
            </a:r>
            <a:r>
              <a:rPr lang="en-US" altLang="de-DE" sz="2000" b="1" dirty="0"/>
              <a:t>information production costs </a:t>
            </a:r>
            <a:r>
              <a:rPr lang="en-US" altLang="de-DE" sz="2000" dirty="0"/>
              <a:t>of the disclosure are relatively </a:t>
            </a:r>
            <a:r>
              <a:rPr lang="en-US" altLang="de-DE" sz="2000" dirty="0" smtClean="0"/>
              <a:t>lower</a:t>
            </a:r>
          </a:p>
          <a:p>
            <a:pPr lvl="2"/>
            <a:r>
              <a:rPr lang="en-US" altLang="de-DE" sz="1800" dirty="0" smtClean="0"/>
              <a:t>Consider role of firm size</a:t>
            </a:r>
          </a:p>
          <a:p>
            <a:pPr lvl="1"/>
            <a:r>
              <a:rPr lang="en-US" altLang="de-DE" sz="2000" dirty="0" smtClean="0"/>
              <a:t>Effect strengthened </a:t>
            </a:r>
            <a:r>
              <a:rPr lang="en-US" altLang="de-DE" sz="2000" dirty="0"/>
              <a:t>if the </a:t>
            </a:r>
            <a:r>
              <a:rPr lang="en-US" altLang="de-DE" sz="2000" b="1" dirty="0"/>
              <a:t>externality benefits </a:t>
            </a:r>
            <a:r>
              <a:rPr lang="en-US" altLang="de-DE" sz="2000" dirty="0"/>
              <a:t>from the disclosure are </a:t>
            </a:r>
            <a:r>
              <a:rPr lang="en-US" altLang="de-DE" sz="2000" dirty="0" smtClean="0"/>
              <a:t>higher</a:t>
            </a:r>
          </a:p>
          <a:p>
            <a:pPr lvl="2"/>
            <a:r>
              <a:rPr lang="en-US" altLang="de-DE" sz="1800" dirty="0" smtClean="0"/>
              <a:t>Consider role of carbon emissions</a:t>
            </a:r>
          </a:p>
        </p:txBody>
      </p:sp>
    </p:spTree>
    <p:extLst>
      <p:ext uri="{BB962C8B-B14F-4D97-AF65-F5344CB8AC3E}">
        <p14:creationId xmlns:p14="http://schemas.microsoft.com/office/powerpoint/2010/main" val="2423950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S_Basic_Template">
  <a:themeElements>
    <a:clrScheme name="Frankfurt School">
      <a:dk1>
        <a:srgbClr val="000000"/>
      </a:dk1>
      <a:lt1>
        <a:sysClr val="window" lastClr="FFFFFF"/>
      </a:lt1>
      <a:dk2>
        <a:srgbClr val="31417A"/>
      </a:dk2>
      <a:lt2>
        <a:srgbClr val="5D5E63"/>
      </a:lt2>
      <a:accent1>
        <a:srgbClr val="097290"/>
      </a:accent1>
      <a:accent2>
        <a:srgbClr val="79A342"/>
      </a:accent2>
      <a:accent3>
        <a:srgbClr val="991C3E"/>
      </a:accent3>
      <a:accent4>
        <a:srgbClr val="D84826"/>
      </a:accent4>
      <a:accent5>
        <a:srgbClr val="FFFFFF"/>
      </a:accent5>
      <a:accent6>
        <a:srgbClr val="FFFFFF"/>
      </a:accent6>
      <a:hlink>
        <a:srgbClr val="9EAAD8"/>
      </a:hlink>
      <a:folHlink>
        <a:srgbClr val="9C9D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3405</Words>
  <Application>Microsoft Office PowerPoint</Application>
  <PresentationFormat>Bildschirmpräsentation (4:3)</PresentationFormat>
  <Paragraphs>235</Paragraphs>
  <Slides>28</Slides>
  <Notes>19</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1</vt:i4>
      </vt:variant>
      <vt:variant>
        <vt:lpstr>Folientitel</vt:lpstr>
      </vt:variant>
      <vt:variant>
        <vt:i4>28</vt:i4>
      </vt:variant>
    </vt:vector>
  </HeadingPairs>
  <TitlesOfParts>
    <vt:vector size="36" baseType="lpstr">
      <vt:lpstr>Arial</vt:lpstr>
      <vt:lpstr>Calibri</vt:lpstr>
      <vt:lpstr>Tahoma</vt:lpstr>
      <vt:lpstr>Times</vt:lpstr>
      <vt:lpstr>Times New Roman</vt:lpstr>
      <vt:lpstr>Wingdings</vt:lpstr>
      <vt:lpstr>FS_Basic_Template</vt:lpstr>
      <vt:lpstr>think-cell Folie</vt:lpstr>
      <vt:lpstr>PowerPoint-Präsentation</vt:lpstr>
      <vt:lpstr>Objectives of my talk</vt:lpstr>
      <vt:lpstr>PowerPoint-Präsentation</vt:lpstr>
      <vt:lpstr>Importance of climate-related information</vt:lpstr>
      <vt:lpstr>Current Disclosure practices </vt:lpstr>
      <vt:lpstr>What we do</vt:lpstr>
      <vt:lpstr>measuring institutional ownership</vt:lpstr>
      <vt:lpstr>Measuring Climate-related disclosures</vt:lpstr>
      <vt:lpstr>Hypotheses </vt:lpstr>
      <vt:lpstr>Getting at Identification</vt:lpstr>
      <vt:lpstr>Survey sample</vt:lpstr>
      <vt:lpstr>Survey Results</vt:lpstr>
      <vt:lpstr>Survey Results</vt:lpstr>
      <vt:lpstr>Survey Results</vt:lpstr>
      <vt:lpstr>Survey Results</vt:lpstr>
      <vt:lpstr>ARCHIVAL sample</vt:lpstr>
      <vt:lpstr>Baseline estimation</vt:lpstr>
      <vt:lpstr>Costs and benefits of climate-related disclosure</vt:lpstr>
      <vt:lpstr>Influence versus selection effects</vt:lpstr>
      <vt:lpstr>French Article 173 in 2016</vt:lpstr>
      <vt:lpstr>Climate Action 100+ in 2018</vt:lpstr>
      <vt:lpstr>UK Mandatory Carbon Disclosure in 2013</vt:lpstr>
      <vt:lpstr>Conclusions</vt:lpstr>
      <vt:lpstr>Thank YOU for  your attention</vt:lpstr>
      <vt:lpstr>Survey conclusions</vt:lpstr>
      <vt:lpstr>A side: 10-K Climate risk disclosure</vt:lpstr>
      <vt:lpstr>Survey Misvaluations</vt:lpstr>
      <vt:lpstr>Archival sample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Emanuela Camoni</dc:creator>
  <cp:lastModifiedBy>Sautner, Zacharias</cp:lastModifiedBy>
  <cp:revision>676</cp:revision>
  <cp:lastPrinted>2015-07-22T09:02:38Z</cp:lastPrinted>
  <dcterms:created xsi:type="dcterms:W3CDTF">2015-04-04T19:46:01Z</dcterms:created>
  <dcterms:modified xsi:type="dcterms:W3CDTF">2021-05-05T14:48:39Z</dcterms:modified>
</cp:coreProperties>
</file>